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7" r:id="rId2"/>
    <p:sldId id="258" r:id="rId3"/>
    <p:sldId id="259" r:id="rId4"/>
    <p:sldId id="267" r:id="rId5"/>
    <p:sldId id="260" r:id="rId6"/>
    <p:sldId id="264" r:id="rId7"/>
    <p:sldId id="263" r:id="rId8"/>
    <p:sldId id="282" r:id="rId9"/>
    <p:sldId id="280" r:id="rId10"/>
    <p:sldId id="265" r:id="rId11"/>
    <p:sldId id="281"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8" r:id="rId25"/>
    <p:sldId id="297" r:id="rId26"/>
    <p:sldId id="296" r:id="rId27"/>
    <p:sldId id="299" r:id="rId28"/>
    <p:sldId id="300" r:id="rId29"/>
    <p:sldId id="301" r:id="rId30"/>
    <p:sldId id="302" r:id="rId31"/>
    <p:sldId id="303" r:id="rId32"/>
    <p:sldId id="304" r:id="rId33"/>
    <p:sldId id="305" r:id="rId34"/>
    <p:sldId id="306" r:id="rId35"/>
    <p:sldId id="307" r:id="rId36"/>
    <p:sldId id="310" r:id="rId37"/>
    <p:sldId id="309" r:id="rId38"/>
    <p:sldId id="308" r:id="rId39"/>
    <p:sldId id="327" r:id="rId40"/>
    <p:sldId id="311" r:id="rId41"/>
    <p:sldId id="312" r:id="rId42"/>
    <p:sldId id="313" r:id="rId43"/>
    <p:sldId id="314" r:id="rId44"/>
    <p:sldId id="315" r:id="rId45"/>
    <p:sldId id="316" r:id="rId46"/>
    <p:sldId id="317" r:id="rId47"/>
    <p:sldId id="319" r:id="rId48"/>
    <p:sldId id="323" r:id="rId49"/>
    <p:sldId id="318" r:id="rId50"/>
    <p:sldId id="320" r:id="rId51"/>
    <p:sldId id="321" r:id="rId52"/>
    <p:sldId id="322" r:id="rId53"/>
    <p:sldId id="326" r:id="rId54"/>
    <p:sldId id="324" r:id="rId55"/>
    <p:sldId id="325"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548" autoAdjust="0"/>
    <p:restoredTop sz="94660"/>
  </p:normalViewPr>
  <p:slideViewPr>
    <p:cSldViewPr snapToGrid="0">
      <p:cViewPr>
        <p:scale>
          <a:sx n="92" d="100"/>
          <a:sy n="92" d="100"/>
        </p:scale>
        <p:origin x="-173" y="-5"/>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54656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379207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780399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1356679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956208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1502661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4046820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150066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359174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74677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2574502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122185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340518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263083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10410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51854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D077C5-F2F1-4726-A277-36BE90897FCB}" type="datetimeFigureOut">
              <a:rPr lang="en-IN" smtClean="0"/>
              <a:pPr/>
              <a:t>17-08-2023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394416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D077C5-F2F1-4726-A277-36BE90897FCB}" type="datetimeFigureOut">
              <a:rPr lang="en-IN" smtClean="0"/>
              <a:pPr/>
              <a:t>17-08-2023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F99CC3E-8E0C-4786-BAC5-82A7D0BCC68A}" type="slidenum">
              <a:rPr lang="en-IN" smtClean="0"/>
              <a:pPr/>
              <a:t>‹#›</a:t>
            </a:fld>
            <a:endParaRPr lang="en-IN"/>
          </a:p>
        </p:txBody>
      </p:sp>
    </p:spTree>
    <p:extLst>
      <p:ext uri="{BB962C8B-B14F-4D97-AF65-F5344CB8AC3E}">
        <p14:creationId xmlns:p14="http://schemas.microsoft.com/office/powerpoint/2010/main" xmlns="" val="33960626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1DDE0F-33F7-2D6A-5018-78D55F91648C}"/>
              </a:ext>
            </a:extLst>
          </p:cNvPr>
          <p:cNvSpPr>
            <a:spLocks noGrp="1"/>
          </p:cNvSpPr>
          <p:nvPr>
            <p:ph type="title"/>
          </p:nvPr>
        </p:nvSpPr>
        <p:spPr/>
        <p:txBody>
          <a:bodyPr>
            <a:normAutofit fontScale="90000"/>
          </a:bodyPr>
          <a:lstStyle/>
          <a:p>
            <a:r>
              <a:rPr lang="en-US" sz="4400" b="1" dirty="0">
                <a:latin typeface="Times New Roman" panose="02020603050405020304" pitchFamily="18" charset="0"/>
                <a:cs typeface="Times New Roman" panose="02020603050405020304" pitchFamily="18" charset="0"/>
              </a:rPr>
              <a:t>Online book Review System</a:t>
            </a:r>
            <a:endParaRPr lang="en-IN" sz="4400" b="1" dirty="0">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xmlns="" id="{C1844726-3081-379F-303F-5EA29B890097}"/>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l="28110" r="28110"/>
          <a:stretch>
            <a:fillRect/>
          </a:stretch>
        </p:blipFill>
        <p:spPr/>
      </p:pic>
    </p:spTree>
    <p:extLst>
      <p:ext uri="{BB962C8B-B14F-4D97-AF65-F5344CB8AC3E}">
        <p14:creationId xmlns:p14="http://schemas.microsoft.com/office/powerpoint/2010/main" xmlns="" val="2581246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66800"/>
            <a:ext cx="7467600" cy="4724400"/>
          </a:xfrm>
        </p:spPr>
        <p:txBody>
          <a:bodyPr>
            <a:normAutofit/>
          </a:bodyPr>
          <a:lstStyle/>
          <a:p>
            <a:pPr>
              <a:buNone/>
            </a:pPr>
            <a:r>
              <a:rPr lang="en-US" b="1" dirty="0">
                <a:latin typeface="Times New Roman" pitchFamily="18" charset="0"/>
                <a:cs typeface="Times New Roman" pitchFamily="18" charset="0"/>
              </a:rPr>
              <a:t>2. </a:t>
            </a:r>
            <a:r>
              <a:rPr lang="en-US" b="1" u="sng" dirty="0">
                <a:latin typeface="Times New Roman" pitchFamily="18" charset="0"/>
                <a:cs typeface="Times New Roman" pitchFamily="18" charset="0"/>
              </a:rPr>
              <a:t>User</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a:t>
            </a:r>
          </a:p>
          <a:p>
            <a:pPr marL="457200" indent="-457200" algn="just">
              <a:lnSpc>
                <a:spcPct val="160000"/>
              </a:lnSpc>
              <a:buClr>
                <a:schemeClr val="tx1"/>
              </a:buClr>
              <a:buSzPct val="90000"/>
              <a:buFont typeface="+mj-lt"/>
              <a:buAutoNum type="alphaLcPeriod"/>
            </a:pPr>
            <a:r>
              <a:rPr lang="en-US" sz="2000" b="1" dirty="0">
                <a:latin typeface="Times New Roman" pitchFamily="18" charset="0"/>
                <a:cs typeface="Times New Roman" pitchFamily="18" charset="0"/>
              </a:rPr>
              <a:t>Login &amp; Register</a:t>
            </a:r>
            <a:endParaRPr lang="en-US" sz="2000" dirty="0">
              <a:latin typeface="Times New Roman" pitchFamily="18" charset="0"/>
              <a:cs typeface="Times New Roman" pitchFamily="18" charset="0"/>
            </a:endParaRPr>
          </a:p>
          <a:p>
            <a:pPr marL="457200" indent="-457200" algn="just">
              <a:lnSpc>
                <a:spcPct val="160000"/>
              </a:lnSpc>
              <a:buClr>
                <a:schemeClr val="tx1"/>
              </a:buClr>
              <a:buSzPct val="90000"/>
              <a:buFont typeface="+mj-lt"/>
              <a:buAutoNum type="alphaLcPeriod"/>
            </a:pPr>
            <a:r>
              <a:rPr lang="en-US" sz="2000" b="1" dirty="0">
                <a:latin typeface="Times New Roman" pitchFamily="18" charset="0"/>
                <a:cs typeface="Times New Roman" pitchFamily="18" charset="0"/>
              </a:rPr>
              <a:t>Update Profile</a:t>
            </a:r>
          </a:p>
          <a:p>
            <a:pPr marL="457200" indent="-457200" algn="just">
              <a:lnSpc>
                <a:spcPct val="160000"/>
              </a:lnSpc>
              <a:buClr>
                <a:schemeClr val="tx1"/>
              </a:buClr>
              <a:buSzPct val="90000"/>
              <a:buFont typeface="+mj-lt"/>
              <a:buAutoNum type="alphaLcPeriod"/>
            </a:pPr>
            <a:r>
              <a:rPr lang="en-US" sz="2000" b="1" dirty="0">
                <a:latin typeface="Times New Roman" pitchFamily="18" charset="0"/>
                <a:cs typeface="Times New Roman" pitchFamily="18" charset="0"/>
              </a:rPr>
              <a:t>Searching &amp; Filtering the Books</a:t>
            </a:r>
          </a:p>
          <a:p>
            <a:pPr marL="457200" indent="-457200" algn="just">
              <a:lnSpc>
                <a:spcPct val="160000"/>
              </a:lnSpc>
              <a:buClr>
                <a:schemeClr val="tx1"/>
              </a:buClr>
              <a:buSzPct val="90000"/>
              <a:buFont typeface="+mj-lt"/>
              <a:buAutoNum type="alphaLcPeriod"/>
            </a:pPr>
            <a:r>
              <a:rPr lang="en-US" sz="2000" b="1" dirty="0">
                <a:latin typeface="Times New Roman" pitchFamily="18" charset="0"/>
                <a:cs typeface="Times New Roman" pitchFamily="18" charset="0"/>
              </a:rPr>
              <a:t>Adding Reviews</a:t>
            </a:r>
          </a:p>
          <a:p>
            <a:pPr marL="457200" indent="-457200" algn="just">
              <a:lnSpc>
                <a:spcPct val="160000"/>
              </a:lnSpc>
              <a:buClr>
                <a:schemeClr val="tx1"/>
              </a:buClr>
              <a:buSzPct val="90000"/>
              <a:buFont typeface="+mj-lt"/>
              <a:buAutoNum type="alphaLcPeriod"/>
            </a:pPr>
            <a:endParaRPr lang="en-US" sz="20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105400" y="1676400"/>
            <a:ext cx="1371600" cy="16764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a:t>
            </a:r>
          </a:p>
          <a:p>
            <a:pPr algn="ctr"/>
            <a:r>
              <a:rPr lang="en-US" dirty="0"/>
              <a:t>Register</a:t>
            </a:r>
          </a:p>
        </p:txBody>
      </p:sp>
      <p:sp>
        <p:nvSpPr>
          <p:cNvPr id="8" name="Rectangle 7"/>
          <p:cNvSpPr/>
          <p:nvPr/>
        </p:nvSpPr>
        <p:spPr>
          <a:xfrm>
            <a:off x="6858000" y="4876800"/>
            <a:ext cx="1371600" cy="16764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a:p>
            <a:pPr algn="ctr"/>
            <a:r>
              <a:rPr lang="en-US" dirty="0"/>
              <a:t>password</a:t>
            </a:r>
          </a:p>
        </p:txBody>
      </p:sp>
      <p:sp>
        <p:nvSpPr>
          <p:cNvPr id="9" name="Rectangle 8"/>
          <p:cNvSpPr/>
          <p:nvPr/>
        </p:nvSpPr>
        <p:spPr>
          <a:xfrm>
            <a:off x="4648200" y="4876800"/>
            <a:ext cx="1600200" cy="16764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Review</a:t>
            </a:r>
          </a:p>
          <a:p>
            <a:pPr algn="ctr"/>
            <a:r>
              <a:rPr lang="en-US" dirty="0"/>
              <a:t>Rating</a:t>
            </a:r>
          </a:p>
        </p:txBody>
      </p:sp>
      <p:sp>
        <p:nvSpPr>
          <p:cNvPr id="10" name="Rectangle 9"/>
          <p:cNvSpPr/>
          <p:nvPr/>
        </p:nvSpPr>
        <p:spPr>
          <a:xfrm>
            <a:off x="2438400" y="3733800"/>
            <a:ext cx="1600200" cy="24384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Id</a:t>
            </a:r>
          </a:p>
          <a:p>
            <a:pPr algn="ctr"/>
            <a:r>
              <a:rPr lang="en-US" dirty="0"/>
              <a:t>Book name</a:t>
            </a:r>
          </a:p>
          <a:p>
            <a:pPr algn="ctr"/>
            <a:r>
              <a:rPr lang="en-US" dirty="0"/>
              <a:t>Username</a:t>
            </a:r>
          </a:p>
          <a:p>
            <a:pPr algn="ctr"/>
            <a:r>
              <a:rPr lang="en-US" dirty="0"/>
              <a:t>Rating</a:t>
            </a:r>
          </a:p>
          <a:p>
            <a:pPr algn="ctr"/>
            <a:r>
              <a:rPr lang="en-US" dirty="0"/>
              <a:t>Review</a:t>
            </a:r>
          </a:p>
        </p:txBody>
      </p:sp>
      <p:sp>
        <p:nvSpPr>
          <p:cNvPr id="11" name="Rectangle 10"/>
          <p:cNvSpPr/>
          <p:nvPr/>
        </p:nvSpPr>
        <p:spPr>
          <a:xfrm>
            <a:off x="2552700" y="2362200"/>
            <a:ext cx="1371600" cy="6096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00" y="2286000"/>
            <a:ext cx="1676400" cy="22098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id</a:t>
            </a:r>
          </a:p>
          <a:p>
            <a:pPr algn="ctr"/>
            <a:r>
              <a:rPr lang="en-US" dirty="0"/>
              <a:t>Name password</a:t>
            </a:r>
          </a:p>
          <a:p>
            <a:pPr algn="ctr"/>
            <a:r>
              <a:rPr lang="en-US" dirty="0"/>
              <a:t>Email</a:t>
            </a:r>
          </a:p>
          <a:p>
            <a:pPr algn="ctr"/>
            <a:r>
              <a:rPr lang="en-US" dirty="0"/>
              <a:t>Phone</a:t>
            </a:r>
          </a:p>
          <a:p>
            <a:pPr algn="ctr"/>
            <a:r>
              <a:rPr lang="en-US" dirty="0"/>
              <a:t>Address</a:t>
            </a:r>
          </a:p>
        </p:txBody>
      </p:sp>
      <p:sp>
        <p:nvSpPr>
          <p:cNvPr id="14" name="Rectangle 13"/>
          <p:cNvSpPr/>
          <p:nvPr/>
        </p:nvSpPr>
        <p:spPr>
          <a:xfrm>
            <a:off x="5257800" y="1752600"/>
            <a:ext cx="10668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15" name="Rectangle 14"/>
          <p:cNvSpPr/>
          <p:nvPr/>
        </p:nvSpPr>
        <p:spPr>
          <a:xfrm>
            <a:off x="7772400" y="2362200"/>
            <a:ext cx="1371600" cy="457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Register</a:t>
            </a:r>
          </a:p>
        </p:txBody>
      </p:sp>
      <p:sp>
        <p:nvSpPr>
          <p:cNvPr id="16" name="Rectangle 15"/>
          <p:cNvSpPr/>
          <p:nvPr/>
        </p:nvSpPr>
        <p:spPr>
          <a:xfrm>
            <a:off x="6934200" y="4953000"/>
            <a:ext cx="12192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a:t>
            </a:r>
          </a:p>
        </p:txBody>
      </p:sp>
      <p:sp>
        <p:nvSpPr>
          <p:cNvPr id="17" name="Rectangle 16"/>
          <p:cNvSpPr/>
          <p:nvPr/>
        </p:nvSpPr>
        <p:spPr>
          <a:xfrm>
            <a:off x="4724400" y="5029200"/>
            <a:ext cx="14478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 Dashboard</a:t>
            </a:r>
          </a:p>
        </p:txBody>
      </p:sp>
      <p:sp>
        <p:nvSpPr>
          <p:cNvPr id="18" name="Rectangle 17"/>
          <p:cNvSpPr/>
          <p:nvPr/>
        </p:nvSpPr>
        <p:spPr>
          <a:xfrm>
            <a:off x="2514600" y="3810000"/>
            <a:ext cx="14478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Review, Rating</a:t>
            </a:r>
          </a:p>
        </p:txBody>
      </p:sp>
      <p:sp>
        <p:nvSpPr>
          <p:cNvPr id="19" name="Rectangle 18"/>
          <p:cNvSpPr/>
          <p:nvPr/>
        </p:nvSpPr>
        <p:spPr>
          <a:xfrm>
            <a:off x="2819400" y="2514600"/>
            <a:ext cx="9906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Logout</a:t>
            </a:r>
          </a:p>
        </p:txBody>
      </p:sp>
      <p:cxnSp>
        <p:nvCxnSpPr>
          <p:cNvPr id="21" name="Elbow Connector 20"/>
          <p:cNvCxnSpPr>
            <a:stCxn id="6" idx="3"/>
            <a:endCxn id="12" idx="1"/>
          </p:cNvCxnSpPr>
          <p:nvPr/>
        </p:nvCxnSpPr>
        <p:spPr>
          <a:xfrm>
            <a:off x="6477000" y="2514600"/>
            <a:ext cx="1143000" cy="8763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a:stCxn id="12" idx="2"/>
          </p:cNvCxnSpPr>
          <p:nvPr/>
        </p:nvCxnSpPr>
        <p:spPr>
          <a:xfrm>
            <a:off x="8458200" y="4495800"/>
            <a:ext cx="0" cy="129540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Arrow Connector 31"/>
          <p:cNvCxnSpPr/>
          <p:nvPr/>
        </p:nvCxnSpPr>
        <p:spPr>
          <a:xfrm flipH="1">
            <a:off x="8229600" y="5791200"/>
            <a:ext cx="228600" cy="76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8" idx="1"/>
            <a:endCxn id="9" idx="3"/>
          </p:cNvCxnSpPr>
          <p:nvPr/>
        </p:nvCxnSpPr>
        <p:spPr>
          <a:xfrm flipH="1">
            <a:off x="6248400" y="5715000"/>
            <a:ext cx="6096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Straight Arrow Connector 45"/>
          <p:cNvCxnSpPr>
            <a:stCxn id="11" idx="3"/>
          </p:cNvCxnSpPr>
          <p:nvPr/>
        </p:nvCxnSpPr>
        <p:spPr>
          <a:xfrm>
            <a:off x="3924300" y="2667000"/>
            <a:ext cx="11811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a:stCxn id="10" idx="0"/>
            <a:endCxn id="11" idx="2"/>
          </p:cNvCxnSpPr>
          <p:nvPr/>
        </p:nvCxnSpPr>
        <p:spPr>
          <a:xfrm flipV="1">
            <a:off x="3238500" y="2971800"/>
            <a:ext cx="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H="1">
            <a:off x="4038600" y="5410200"/>
            <a:ext cx="609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Elbow Connector 56"/>
          <p:cNvCxnSpPr>
            <a:stCxn id="6" idx="2"/>
          </p:cNvCxnSpPr>
          <p:nvPr/>
        </p:nvCxnSpPr>
        <p:spPr>
          <a:xfrm rot="16200000" flipH="1">
            <a:off x="5753100" y="3390900"/>
            <a:ext cx="1524000" cy="14478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22" name="Title 1">
            <a:extLst>
              <a:ext uri="{FF2B5EF4-FFF2-40B4-BE49-F238E27FC236}">
                <a16:creationId xmlns:a16="http://schemas.microsoft.com/office/drawing/2014/main" xmlns="" id="{2CD0EF22-7A81-BBB4-BEB6-7EC8B2A9B7BA}"/>
              </a:ext>
            </a:extLst>
          </p:cNvPr>
          <p:cNvSpPr>
            <a:spLocks noGrp="1"/>
          </p:cNvSpPr>
          <p:nvPr>
            <p:ph type="title"/>
          </p:nvPr>
        </p:nvSpPr>
        <p:spPr>
          <a:xfrm>
            <a:off x="1779814" y="381000"/>
            <a:ext cx="5323115" cy="876299"/>
          </a:xfrm>
          <a:ln/>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b="1" dirty="0">
                <a:solidFill>
                  <a:schemeClr val="bg1"/>
                </a:solidFill>
                <a:latin typeface="Times New Roman" pitchFamily="18" charset="0"/>
                <a:cs typeface="Times New Roman" pitchFamily="18" charset="0"/>
              </a:rPr>
              <a:t>E-R Diagram For User</a:t>
            </a:r>
            <a:endParaRPr lang="en-IN" b="1" dirty="0">
              <a:solidFill>
                <a:schemeClr val="bg1"/>
              </a:solidFill>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169621" y="1365366"/>
            <a:ext cx="8578735" cy="4825539"/>
          </a:xfrm>
          <a:prstGeom prst="rect">
            <a:avLst/>
          </a:prstGeom>
          <a:noFill/>
          <a:ln w="9525">
            <a:noFill/>
            <a:miter lim="800000"/>
            <a:headEnd/>
            <a:tailEnd/>
          </a:ln>
          <a:effectLst/>
        </p:spPr>
      </p:pic>
      <p:sp>
        <p:nvSpPr>
          <p:cNvPr id="3" name="Title 2"/>
          <p:cNvSpPr>
            <a:spLocks noGrp="1"/>
          </p:cNvSpPr>
          <p:nvPr>
            <p:ph type="title"/>
          </p:nvPr>
        </p:nvSpPr>
        <p:spPr>
          <a:xfrm>
            <a:off x="2057890" y="419792"/>
            <a:ext cx="7958947" cy="943495"/>
          </a:xfrm>
        </p:spPr>
        <p:txBody>
          <a:bodyPr>
            <a:normAutofit/>
          </a:bodyPr>
          <a:lstStyle/>
          <a:p>
            <a:pPr algn="l"/>
            <a:r>
              <a:rPr lang="en-IN" sz="2800" b="1" dirty="0" smtClean="0">
                <a:latin typeface="Times New Roman" pitchFamily="18" charset="0"/>
                <a:cs typeface="Times New Roman" pitchFamily="18" charset="0"/>
              </a:rPr>
              <a:t>Homepage</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3053216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209337" y="1446415"/>
            <a:ext cx="8576001" cy="4824000"/>
          </a:xfrm>
          <a:prstGeom prst="rect">
            <a:avLst/>
          </a:prstGeom>
          <a:noFill/>
          <a:ln w="9525">
            <a:noFill/>
            <a:miter lim="800000"/>
            <a:headEnd/>
            <a:tailEnd/>
          </a:ln>
          <a:effectLst/>
        </p:spPr>
      </p:pic>
      <p:sp>
        <p:nvSpPr>
          <p:cNvPr id="3" name="Title 2"/>
          <p:cNvSpPr>
            <a:spLocks noGrp="1"/>
          </p:cNvSpPr>
          <p:nvPr>
            <p:ph type="title"/>
          </p:nvPr>
        </p:nvSpPr>
        <p:spPr>
          <a:xfrm>
            <a:off x="2173287" y="133004"/>
            <a:ext cx="10018713" cy="1752599"/>
          </a:xfrm>
        </p:spPr>
        <p:txBody>
          <a:bodyPr>
            <a:normAutofit/>
          </a:bodyPr>
          <a:lstStyle/>
          <a:p>
            <a:pPr algn="l"/>
            <a:r>
              <a:rPr lang="en-IN" sz="2800" b="1" dirty="0" smtClean="0">
                <a:latin typeface="Times New Roman" pitchFamily="18" charset="0"/>
                <a:cs typeface="Times New Roman" pitchFamily="18" charset="0"/>
              </a:rPr>
              <a:t>Admin Login</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413210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2194561" y="1330038"/>
            <a:ext cx="8576000" cy="4824000"/>
          </a:xfrm>
          <a:prstGeom prst="rect">
            <a:avLst/>
          </a:prstGeom>
          <a:noFill/>
          <a:ln w="9525">
            <a:noFill/>
            <a:miter lim="800000"/>
            <a:headEnd/>
            <a:tailEnd/>
          </a:ln>
          <a:effectLst/>
        </p:spPr>
      </p:pic>
      <p:sp>
        <p:nvSpPr>
          <p:cNvPr id="3" name="Title 2"/>
          <p:cNvSpPr txBox="1">
            <a:spLocks/>
          </p:cNvSpPr>
          <p:nvPr/>
        </p:nvSpPr>
        <p:spPr>
          <a:xfrm>
            <a:off x="2057890" y="477981"/>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Admin Dashboard</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55209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111432" y="1504603"/>
            <a:ext cx="8576000" cy="4824000"/>
          </a:xfrm>
          <a:prstGeom prst="rect">
            <a:avLst/>
          </a:prstGeom>
          <a:noFill/>
          <a:ln w="9525">
            <a:noFill/>
            <a:miter lim="800000"/>
            <a:headEnd/>
            <a:tailEnd/>
          </a:ln>
          <a:effectLst/>
        </p:spPr>
      </p:pic>
      <p:sp>
        <p:nvSpPr>
          <p:cNvPr id="3" name="Title 2"/>
          <p:cNvSpPr txBox="1">
            <a:spLocks/>
          </p:cNvSpPr>
          <p:nvPr/>
        </p:nvSpPr>
        <p:spPr>
          <a:xfrm>
            <a:off x="2057890" y="419792"/>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Admin </a:t>
            </a:r>
            <a:r>
              <a:rPr kumimoji="0" lang="en-IN" sz="2800" b="1" i="0" u="none" strike="noStrike" kern="1200" cap="none" spc="0" normalizeH="0" baseline="0" noProof="0" dirty="0" err="1" smtClean="0">
                <a:ln w="3175" cmpd="sng">
                  <a:noFill/>
                </a:ln>
                <a:solidFill>
                  <a:schemeClr val="tx1"/>
                </a:solidFill>
                <a:effectLst/>
                <a:uLnTx/>
                <a:uFillTx/>
                <a:latin typeface="Times New Roman" pitchFamily="18" charset="0"/>
                <a:ea typeface="+mj-ea"/>
                <a:cs typeface="Times New Roman" pitchFamily="18" charset="0"/>
              </a:rPr>
              <a:t>BookList</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502029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086495" y="1454727"/>
            <a:ext cx="8576000" cy="4824000"/>
          </a:xfrm>
          <a:prstGeom prst="rect">
            <a:avLst/>
          </a:prstGeom>
          <a:noFill/>
          <a:ln w="9525">
            <a:noFill/>
            <a:miter lim="800000"/>
            <a:headEnd/>
            <a:tailEnd/>
          </a:ln>
          <a:effectLst/>
        </p:spPr>
      </p:pic>
      <p:sp>
        <p:nvSpPr>
          <p:cNvPr id="3" name="Title 2"/>
          <p:cNvSpPr txBox="1">
            <a:spLocks/>
          </p:cNvSpPr>
          <p:nvPr/>
        </p:nvSpPr>
        <p:spPr>
          <a:xfrm>
            <a:off x="2057890" y="419792"/>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Add Book</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3511439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144684" y="1404851"/>
            <a:ext cx="8576000" cy="4824000"/>
          </a:xfrm>
          <a:prstGeom prst="rect">
            <a:avLst/>
          </a:prstGeom>
          <a:noFill/>
          <a:ln w="9525">
            <a:noFill/>
            <a:miter lim="800000"/>
            <a:headEnd/>
            <a:tailEnd/>
          </a:ln>
          <a:effectLst/>
        </p:spPr>
      </p:pic>
      <p:sp>
        <p:nvSpPr>
          <p:cNvPr id="3" name="Title 2"/>
          <p:cNvSpPr txBox="1">
            <a:spLocks/>
          </p:cNvSpPr>
          <p:nvPr/>
        </p:nvSpPr>
        <p:spPr>
          <a:xfrm>
            <a:off x="2057890" y="419792"/>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Admin </a:t>
            </a:r>
            <a:r>
              <a:rPr kumimoji="0" lang="en-IN" sz="2800" b="1" i="0" u="none" strike="noStrike" kern="1200" cap="none" spc="0" normalizeH="0" baseline="0" noProof="0" dirty="0" err="1" smtClean="0">
                <a:ln w="3175" cmpd="sng">
                  <a:noFill/>
                </a:ln>
                <a:solidFill>
                  <a:schemeClr val="tx1"/>
                </a:solidFill>
                <a:effectLst/>
                <a:uLnTx/>
                <a:uFillTx/>
                <a:latin typeface="Times New Roman" pitchFamily="18" charset="0"/>
                <a:ea typeface="+mj-ea"/>
                <a:cs typeface="Times New Roman" pitchFamily="18" charset="0"/>
              </a:rPr>
              <a:t>BookList</a:t>
            </a: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 with added book</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801111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252749" y="1413162"/>
            <a:ext cx="8576000" cy="4824000"/>
          </a:xfrm>
          <a:prstGeom prst="rect">
            <a:avLst/>
          </a:prstGeom>
          <a:noFill/>
          <a:ln w="9525">
            <a:noFill/>
            <a:miter lim="800000"/>
            <a:headEnd/>
            <a:tailEnd/>
          </a:ln>
          <a:effectLst/>
        </p:spPr>
      </p:pic>
      <p:sp>
        <p:nvSpPr>
          <p:cNvPr id="3" name="Title 2"/>
          <p:cNvSpPr txBox="1">
            <a:spLocks/>
          </p:cNvSpPr>
          <p:nvPr/>
        </p:nvSpPr>
        <p:spPr>
          <a:xfrm>
            <a:off x="2057890" y="419792"/>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Delete Book</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3235340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srcRect/>
          <a:stretch>
            <a:fillRect/>
          </a:stretch>
        </p:blipFill>
        <p:spPr bwMode="auto">
          <a:xfrm>
            <a:off x="2186247" y="1413164"/>
            <a:ext cx="8576000" cy="4824000"/>
          </a:xfrm>
          <a:prstGeom prst="rect">
            <a:avLst/>
          </a:prstGeom>
          <a:noFill/>
          <a:ln w="9525">
            <a:noFill/>
            <a:miter lim="800000"/>
            <a:headEnd/>
            <a:tailEnd/>
          </a:ln>
          <a:effectLst/>
        </p:spPr>
      </p:pic>
      <p:sp>
        <p:nvSpPr>
          <p:cNvPr id="3" name="Title 2"/>
          <p:cNvSpPr txBox="1">
            <a:spLocks/>
          </p:cNvSpPr>
          <p:nvPr/>
        </p:nvSpPr>
        <p:spPr>
          <a:xfrm>
            <a:off x="2057890" y="419792"/>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dirty="0" smtClean="0">
                <a:ln w="3175" cmpd="sng">
                  <a:noFill/>
                </a:ln>
                <a:latin typeface="Times New Roman" pitchFamily="18" charset="0"/>
                <a:ea typeface="+mj-ea"/>
                <a:cs typeface="Times New Roman" pitchFamily="18" charset="0"/>
              </a:rPr>
              <a:t>Rating and Review List</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06030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627F3-1222-C77B-177F-DDEAE51B7728}"/>
              </a:ext>
            </a:extLst>
          </p:cNvPr>
          <p:cNvSpPr>
            <a:spLocks noGrp="1"/>
          </p:cNvSpPr>
          <p:nvPr>
            <p:ph type="title"/>
          </p:nvPr>
        </p:nvSpPr>
        <p:spPr>
          <a:xfrm>
            <a:off x="1484312" y="685801"/>
            <a:ext cx="3806146" cy="1485900"/>
          </a:xfrm>
        </p:spPr>
        <p:txBody>
          <a:bodyPr>
            <a:normAutofit/>
          </a:bodyPr>
          <a:lstStyle/>
          <a:p>
            <a:r>
              <a:rPr lang="en-US" sz="3600" b="1" dirty="0">
                <a:latin typeface="Times New Roman" panose="02020603050405020304" pitchFamily="18" charset="0"/>
                <a:cs typeface="Times New Roman" panose="02020603050405020304" pitchFamily="18" charset="0"/>
              </a:rPr>
              <a:t>Done BY</a:t>
            </a:r>
            <a:endParaRPr lang="en-IN" sz="3600" b="1" dirty="0">
              <a:latin typeface="Times New Roman" panose="02020603050405020304" pitchFamily="18" charset="0"/>
              <a:cs typeface="Times New Roman" panose="02020603050405020304" pitchFamily="18" charset="0"/>
            </a:endParaRPr>
          </a:p>
        </p:txBody>
      </p:sp>
      <p:graphicFrame>
        <p:nvGraphicFramePr>
          <p:cNvPr id="8" name="Table 8">
            <a:extLst>
              <a:ext uri="{FF2B5EF4-FFF2-40B4-BE49-F238E27FC236}">
                <a16:creationId xmlns:a16="http://schemas.microsoft.com/office/drawing/2014/main" xmlns="" id="{79A08A4C-7E01-FAE3-F8DA-46F513DA6D99}"/>
              </a:ext>
            </a:extLst>
          </p:cNvPr>
          <p:cNvGraphicFramePr>
            <a:graphicFrameLocks noGrp="1"/>
          </p:cNvGraphicFramePr>
          <p:nvPr>
            <p:ph sz="half" idx="1"/>
            <p:extLst>
              <p:ext uri="{D42A27DB-BD31-4B8C-83A1-F6EECF244321}">
                <p14:modId xmlns:p14="http://schemas.microsoft.com/office/powerpoint/2010/main" xmlns="" val="3351767237"/>
              </p:ext>
            </p:extLst>
          </p:nvPr>
        </p:nvGraphicFramePr>
        <p:xfrm>
          <a:off x="1584960" y="2057400"/>
          <a:ext cx="7635240" cy="3139440"/>
        </p:xfrm>
        <a:graphic>
          <a:graphicData uri="http://schemas.openxmlformats.org/drawingml/2006/table">
            <a:tbl>
              <a:tblPr firstRow="1" bandRow="1">
                <a:tableStyleId>{5C22544A-7EE6-4342-B048-85BDC9FD1C3A}</a:tableStyleId>
              </a:tblPr>
              <a:tblGrid>
                <a:gridCol w="1699260">
                  <a:extLst>
                    <a:ext uri="{9D8B030D-6E8A-4147-A177-3AD203B41FA5}">
                      <a16:colId xmlns:a16="http://schemas.microsoft.com/office/drawing/2014/main" xmlns="" val="4082524100"/>
                    </a:ext>
                  </a:extLst>
                </a:gridCol>
                <a:gridCol w="3063240">
                  <a:extLst>
                    <a:ext uri="{9D8B030D-6E8A-4147-A177-3AD203B41FA5}">
                      <a16:colId xmlns:a16="http://schemas.microsoft.com/office/drawing/2014/main" xmlns="" val="1373087891"/>
                    </a:ext>
                  </a:extLst>
                </a:gridCol>
                <a:gridCol w="1829200">
                  <a:extLst>
                    <a:ext uri="{9D8B030D-6E8A-4147-A177-3AD203B41FA5}">
                      <a16:colId xmlns:a16="http://schemas.microsoft.com/office/drawing/2014/main" xmlns="" val="265361099"/>
                    </a:ext>
                  </a:extLst>
                </a:gridCol>
                <a:gridCol w="1043540">
                  <a:extLst>
                    <a:ext uri="{9D8B030D-6E8A-4147-A177-3AD203B41FA5}">
                      <a16:colId xmlns:a16="http://schemas.microsoft.com/office/drawing/2014/main" xmlns="" val="2288725741"/>
                    </a:ext>
                  </a:extLst>
                </a:gridCol>
              </a:tblGrid>
              <a:tr h="396240">
                <a:tc>
                  <a:txBody>
                    <a:bodyPr/>
                    <a:lstStyle/>
                    <a:p>
                      <a:r>
                        <a:rPr lang="en-US" dirty="0">
                          <a:latin typeface="Times New Roman" panose="02020603050405020304" pitchFamily="18" charset="0"/>
                          <a:cs typeface="Times New Roman" panose="02020603050405020304" pitchFamily="18" charset="0"/>
                        </a:rPr>
                        <a:t>ID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Name</a:t>
                      </a:r>
                      <a:endParaRPr lang="en-IN" dirty="0"/>
                    </a:p>
                  </a:txBody>
                  <a:tcPr/>
                </a:tc>
                <a:tc>
                  <a:txBody>
                    <a:bodyPr/>
                    <a:lstStyle/>
                    <a:p>
                      <a:r>
                        <a:rPr lang="en-US" dirty="0"/>
                        <a:t>Batch</a:t>
                      </a:r>
                      <a:endParaRPr lang="en-IN" dirty="0"/>
                    </a:p>
                  </a:txBody>
                  <a:tcPr/>
                </a:tc>
                <a:tc>
                  <a:txBody>
                    <a:bodyPr/>
                    <a:lstStyle/>
                    <a:p>
                      <a:r>
                        <a:rPr lang="en-US" dirty="0"/>
                        <a:t>Group</a:t>
                      </a:r>
                      <a:endParaRPr lang="en-IN" dirty="0"/>
                    </a:p>
                  </a:txBody>
                  <a:tcPr/>
                </a:tc>
                <a:extLst>
                  <a:ext uri="{0D108BD9-81ED-4DB2-BD59-A6C34878D82A}">
                    <a16:rowId xmlns:a16="http://schemas.microsoft.com/office/drawing/2014/main" xmlns="" val="3262870807"/>
                  </a:ext>
                </a:extLst>
              </a:tr>
              <a:tr h="396240">
                <a:tc>
                  <a:txBody>
                    <a:bodyPr/>
                    <a:lstStyle/>
                    <a:p>
                      <a:r>
                        <a:rPr lang="en-US" dirty="0"/>
                        <a:t>2563488</a:t>
                      </a:r>
                      <a:endParaRPr lang="en-IN" dirty="0"/>
                    </a:p>
                  </a:txBody>
                  <a:tcPr/>
                </a:tc>
                <a:tc>
                  <a:txBody>
                    <a:bodyPr/>
                    <a:lstStyle/>
                    <a:p>
                      <a:r>
                        <a:rPr lang="en-US" dirty="0">
                          <a:latin typeface="Times New Roman" panose="02020603050405020304" pitchFamily="18" charset="0"/>
                          <a:cs typeface="Times New Roman" panose="02020603050405020304" pitchFamily="18" charset="0"/>
                        </a:rPr>
                        <a:t>Arpit  Singh</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230 Java SL VA</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329958783"/>
                  </a:ext>
                </a:extLst>
              </a:tr>
              <a:tr h="396240">
                <a:tc>
                  <a:txBody>
                    <a:bodyPr/>
                    <a:lstStyle/>
                    <a:p>
                      <a:r>
                        <a:rPr lang="en-US" dirty="0"/>
                        <a:t>2563117</a:t>
                      </a:r>
                      <a:endParaRPr lang="en-IN" dirty="0"/>
                    </a:p>
                  </a:txBody>
                  <a:tcPr/>
                </a:tc>
                <a:tc>
                  <a:txBody>
                    <a:bodyPr/>
                    <a:lstStyle/>
                    <a:p>
                      <a:r>
                        <a:rPr lang="en-US" dirty="0" err="1">
                          <a:latin typeface="Times New Roman" panose="02020603050405020304" pitchFamily="18" charset="0"/>
                          <a:cs typeface="Times New Roman" panose="02020603050405020304" pitchFamily="18" charset="0"/>
                        </a:rPr>
                        <a:t>Devisetty</a:t>
                      </a:r>
                      <a:r>
                        <a:rPr lang="en-US" dirty="0">
                          <a:latin typeface="Times New Roman" panose="02020603050405020304" pitchFamily="18" charset="0"/>
                          <a:cs typeface="Times New Roman" panose="02020603050405020304" pitchFamily="18" charset="0"/>
                        </a:rPr>
                        <a:t>  Reddy Navya</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230 Java SL VA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8</a:t>
                      </a:r>
                      <a:endParaRPr lang="en-IN" dirty="0"/>
                    </a:p>
                  </a:txBody>
                  <a:tcPr/>
                </a:tc>
                <a:extLst>
                  <a:ext uri="{0D108BD9-81ED-4DB2-BD59-A6C34878D82A}">
                    <a16:rowId xmlns:a16="http://schemas.microsoft.com/office/drawing/2014/main" xmlns="" val="1756688685"/>
                  </a:ext>
                </a:extLst>
              </a:tr>
              <a:tr h="0">
                <a:tc>
                  <a:txBody>
                    <a:bodyPr/>
                    <a:lstStyle/>
                    <a:p>
                      <a:r>
                        <a:rPr lang="en-US" dirty="0"/>
                        <a:t>2563121</a:t>
                      </a:r>
                      <a:endParaRPr lang="en-IN" dirty="0"/>
                    </a:p>
                  </a:txBody>
                  <a:tcPr/>
                </a:tc>
                <a:tc>
                  <a:txBody>
                    <a:bodyPr/>
                    <a:lstStyle/>
                    <a:p>
                      <a:r>
                        <a:rPr lang="en-US" dirty="0" err="1">
                          <a:latin typeface="Times New Roman" panose="02020603050405020304" pitchFamily="18" charset="0"/>
                          <a:cs typeface="Times New Roman" panose="02020603050405020304" pitchFamily="18" charset="0"/>
                        </a:rPr>
                        <a:t>Jayadhivyamani</a:t>
                      </a:r>
                      <a:r>
                        <a:rPr lang="en-US" dirty="0">
                          <a:latin typeface="Times New Roman" panose="02020603050405020304" pitchFamily="18" charset="0"/>
                          <a:cs typeface="Times New Roman" panose="02020603050405020304" pitchFamily="18" charset="0"/>
                        </a:rPr>
                        <a:t> J</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230 Java SL VA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8</a:t>
                      </a:r>
                      <a:endParaRPr lang="en-IN" dirty="0"/>
                    </a:p>
                  </a:txBody>
                  <a:tcPr/>
                </a:tc>
                <a:extLst>
                  <a:ext uri="{0D108BD9-81ED-4DB2-BD59-A6C34878D82A}">
                    <a16:rowId xmlns:a16="http://schemas.microsoft.com/office/drawing/2014/main" xmlns="" val="2163479844"/>
                  </a:ext>
                </a:extLst>
              </a:tr>
              <a:tr h="396240">
                <a:tc>
                  <a:txBody>
                    <a:bodyPr/>
                    <a:lstStyle/>
                    <a:p>
                      <a:r>
                        <a:rPr lang="en-US" dirty="0"/>
                        <a:t>2563766</a:t>
                      </a:r>
                      <a:endParaRPr lang="en-IN" dirty="0"/>
                    </a:p>
                  </a:txBody>
                  <a:tcPr/>
                </a:tc>
                <a:tc>
                  <a:txBody>
                    <a:bodyPr/>
                    <a:lstStyle/>
                    <a:p>
                      <a:r>
                        <a:rPr lang="en-US" dirty="0">
                          <a:latin typeface="Times New Roman" panose="02020603050405020304" pitchFamily="18" charset="0"/>
                          <a:cs typeface="Times New Roman" panose="02020603050405020304" pitchFamily="18" charset="0"/>
                        </a:rPr>
                        <a:t>Niharika Das</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230 Java SL VA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8</a:t>
                      </a:r>
                      <a:endParaRPr lang="en-IN" dirty="0"/>
                    </a:p>
                  </a:txBody>
                  <a:tcPr/>
                </a:tc>
                <a:extLst>
                  <a:ext uri="{0D108BD9-81ED-4DB2-BD59-A6C34878D82A}">
                    <a16:rowId xmlns:a16="http://schemas.microsoft.com/office/drawing/2014/main" xmlns="" val="1280473390"/>
                  </a:ext>
                </a:extLst>
              </a:tr>
              <a:tr h="396240">
                <a:tc>
                  <a:txBody>
                    <a:bodyPr/>
                    <a:lstStyle/>
                    <a:p>
                      <a:r>
                        <a:rPr lang="en-US" dirty="0"/>
                        <a:t>2563694</a:t>
                      </a:r>
                      <a:endParaRPr lang="en-IN" dirty="0"/>
                    </a:p>
                  </a:txBody>
                  <a:tcPr/>
                </a:tc>
                <a:tc>
                  <a:txBody>
                    <a:bodyPr/>
                    <a:lstStyle/>
                    <a:p>
                      <a:r>
                        <a:rPr lang="en-US" dirty="0">
                          <a:latin typeface="Times New Roman" panose="02020603050405020304" pitchFamily="18" charset="0"/>
                          <a:cs typeface="Times New Roman" panose="02020603050405020304" pitchFamily="18" charset="0"/>
                        </a:rPr>
                        <a:t>Pooja Singh</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230 Java SL VA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8</a:t>
                      </a:r>
                      <a:endParaRPr lang="en-IN" dirty="0"/>
                    </a:p>
                  </a:txBody>
                  <a:tcPr/>
                </a:tc>
                <a:extLst>
                  <a:ext uri="{0D108BD9-81ED-4DB2-BD59-A6C34878D82A}">
                    <a16:rowId xmlns:a16="http://schemas.microsoft.com/office/drawing/2014/main" xmlns="" val="2015262333"/>
                  </a:ext>
                </a:extLst>
              </a:tr>
              <a:tr h="396240">
                <a:tc>
                  <a:txBody>
                    <a:bodyPr/>
                    <a:lstStyle/>
                    <a:p>
                      <a:r>
                        <a:rPr lang="en-US" dirty="0"/>
                        <a:t>2563405</a:t>
                      </a:r>
                      <a:endParaRPr lang="en-IN" dirty="0"/>
                    </a:p>
                  </a:txBody>
                  <a:tcPr/>
                </a:tc>
                <a:tc>
                  <a:txBody>
                    <a:bodyPr/>
                    <a:lstStyle/>
                    <a:p>
                      <a:r>
                        <a:rPr lang="en-US" dirty="0" err="1">
                          <a:latin typeface="Times New Roman" panose="02020603050405020304" pitchFamily="18" charset="0"/>
                          <a:cs typeface="Times New Roman" panose="02020603050405020304" pitchFamily="18" charset="0"/>
                        </a:rPr>
                        <a:t>Pullimaddi</a:t>
                      </a:r>
                      <a:r>
                        <a:rPr lang="en-US" dirty="0">
                          <a:latin typeface="Times New Roman" panose="02020603050405020304" pitchFamily="18" charset="0"/>
                          <a:cs typeface="Times New Roman" panose="02020603050405020304" pitchFamily="18" charset="0"/>
                        </a:rPr>
                        <a:t> Venkata </a:t>
                      </a:r>
                      <a:r>
                        <a:rPr lang="en-US" dirty="0" err="1">
                          <a:latin typeface="Times New Roman" panose="02020603050405020304" pitchFamily="18" charset="0"/>
                          <a:cs typeface="Times New Roman" panose="02020603050405020304" pitchFamily="18" charset="0"/>
                        </a:rPr>
                        <a:t>Revanth</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230 Java SL VA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8</a:t>
                      </a:r>
                      <a:endParaRPr lang="en-IN" dirty="0"/>
                    </a:p>
                  </a:txBody>
                  <a:tcPr/>
                </a:tc>
                <a:extLst>
                  <a:ext uri="{0D108BD9-81ED-4DB2-BD59-A6C34878D82A}">
                    <a16:rowId xmlns:a16="http://schemas.microsoft.com/office/drawing/2014/main" xmlns="" val="4108580195"/>
                  </a:ext>
                </a:extLst>
              </a:tr>
              <a:tr h="396240">
                <a:tc>
                  <a:txBody>
                    <a:bodyPr/>
                    <a:lstStyle/>
                    <a:p>
                      <a:r>
                        <a:rPr lang="en-US" dirty="0"/>
                        <a:t>2563679</a:t>
                      </a:r>
                      <a:endParaRPr lang="en-IN" dirty="0"/>
                    </a:p>
                  </a:txBody>
                  <a:tcPr/>
                </a:tc>
                <a:tc>
                  <a:txBody>
                    <a:bodyPr/>
                    <a:lstStyle/>
                    <a:p>
                      <a:r>
                        <a:rPr lang="en-US" dirty="0">
                          <a:latin typeface="Times New Roman" panose="02020603050405020304" pitchFamily="18" charset="0"/>
                          <a:cs typeface="Times New Roman" panose="02020603050405020304" pitchFamily="18" charset="0"/>
                        </a:rPr>
                        <a:t>Ankita Mishra</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230 Java SL VA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8</a:t>
                      </a:r>
                      <a:endParaRPr lang="en-IN" dirty="0"/>
                    </a:p>
                  </a:txBody>
                  <a:tcPr/>
                </a:tc>
                <a:extLst>
                  <a:ext uri="{0D108BD9-81ED-4DB2-BD59-A6C34878D82A}">
                    <a16:rowId xmlns:a16="http://schemas.microsoft.com/office/drawing/2014/main" xmlns="" val="2114299221"/>
                  </a:ext>
                </a:extLst>
              </a:tr>
            </a:tbl>
          </a:graphicData>
        </a:graphic>
      </p:graphicFrame>
    </p:spTree>
    <p:extLst>
      <p:ext uri="{BB962C8B-B14F-4D97-AF65-F5344CB8AC3E}">
        <p14:creationId xmlns:p14="http://schemas.microsoft.com/office/powerpoint/2010/main" xmlns="" val="3859804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2"/>
          <a:srcRect/>
          <a:stretch>
            <a:fillRect/>
          </a:stretch>
        </p:blipFill>
        <p:spPr bwMode="auto">
          <a:xfrm>
            <a:off x="2136370" y="1388226"/>
            <a:ext cx="8576000" cy="4824000"/>
          </a:xfrm>
          <a:prstGeom prst="rect">
            <a:avLst/>
          </a:prstGeom>
          <a:noFill/>
          <a:ln w="9525">
            <a:noFill/>
            <a:miter lim="800000"/>
            <a:headEnd/>
            <a:tailEnd/>
          </a:ln>
          <a:effectLst/>
        </p:spPr>
      </p:pic>
      <p:sp>
        <p:nvSpPr>
          <p:cNvPr id="3" name="Title 2"/>
          <p:cNvSpPr txBox="1">
            <a:spLocks/>
          </p:cNvSpPr>
          <p:nvPr/>
        </p:nvSpPr>
        <p:spPr>
          <a:xfrm>
            <a:off x="2057890" y="419792"/>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Adding Book in</a:t>
            </a: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192446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2219497" y="1421477"/>
            <a:ext cx="8576000" cy="4824000"/>
          </a:xfrm>
          <a:prstGeom prst="rect">
            <a:avLst/>
          </a:prstGeom>
          <a:noFill/>
          <a:ln w="9525">
            <a:noFill/>
            <a:miter lim="800000"/>
            <a:headEnd/>
            <a:tailEnd/>
          </a:ln>
          <a:effectLst/>
        </p:spPr>
      </p:pic>
      <p:sp>
        <p:nvSpPr>
          <p:cNvPr id="3" name="Title 2"/>
          <p:cNvSpPr txBox="1">
            <a:spLocks/>
          </p:cNvSpPr>
          <p:nvPr/>
        </p:nvSpPr>
        <p:spPr>
          <a:xfrm>
            <a:off x="2057890" y="419792"/>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Deleting</a:t>
            </a: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 Book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386928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2177935" y="1554480"/>
            <a:ext cx="8576000" cy="4824000"/>
          </a:xfrm>
          <a:prstGeom prst="rect">
            <a:avLst/>
          </a:prstGeom>
          <a:noFill/>
          <a:ln w="9525">
            <a:noFill/>
            <a:miter lim="800000"/>
            <a:headEnd/>
            <a:tailEnd/>
          </a:ln>
          <a:effectLst/>
        </p:spPr>
      </p:pic>
      <p:sp>
        <p:nvSpPr>
          <p:cNvPr id="3" name="Title 2"/>
          <p:cNvSpPr txBox="1">
            <a:spLocks/>
          </p:cNvSpPr>
          <p:nvPr/>
        </p:nvSpPr>
        <p:spPr>
          <a:xfrm>
            <a:off x="2057890" y="419792"/>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Rating and</a:t>
            </a: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 Review List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305745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036617" y="1346661"/>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Admin Booklist</a:t>
            </a: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 before editing the price of the book id:1</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611776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069869" y="1504604"/>
            <a:ext cx="8576000" cy="4824000"/>
          </a:xfrm>
          <a:prstGeom prst="rect">
            <a:avLst/>
          </a:prstGeom>
          <a:noFill/>
          <a:ln w="9525">
            <a:noFill/>
            <a:miter lim="800000"/>
            <a:headEnd/>
            <a:tailEnd/>
          </a:ln>
          <a:effectLst/>
        </p:spPr>
      </p:pic>
      <p:sp>
        <p:nvSpPr>
          <p:cNvPr id="3" name="Title 2"/>
          <p:cNvSpPr txBox="1">
            <a:spLocks/>
          </p:cNvSpPr>
          <p:nvPr/>
        </p:nvSpPr>
        <p:spPr>
          <a:xfrm>
            <a:off x="2057890" y="419792"/>
            <a:ext cx="7958947"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Edit Book Details</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491010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2103120" y="1371601"/>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Admin Booklist</a:t>
            </a: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 after editing the price of the book id:1</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014888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2244436" y="1496291"/>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baseline="0" noProof="0" dirty="0" smtClean="0">
                <a:ln w="3175" cmpd="sng">
                  <a:noFill/>
                </a:ln>
                <a:solidFill>
                  <a:schemeClr val="tx1"/>
                </a:solidFill>
                <a:effectLst/>
                <a:uLnTx/>
                <a:uFillTx/>
                <a:latin typeface="Times New Roman" pitchFamily="18" charset="0"/>
                <a:ea typeface="+mj-ea"/>
                <a:cs typeface="Times New Roman" pitchFamily="18" charset="0"/>
              </a:rPr>
              <a:t>Editing </a:t>
            </a: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the book id:5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380469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2111433" y="1338349"/>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a:t>
            </a:r>
            <a:r>
              <a:rPr lang="en-IN" sz="2800" b="1" dirty="0" smtClean="0">
                <a:ln w="3175" cmpd="sng">
                  <a:noFill/>
                </a:ln>
                <a:latin typeface="Times New Roman" pitchFamily="18" charset="0"/>
                <a:ea typeface="+mj-ea"/>
                <a:cs typeface="Times New Roman" pitchFamily="18" charset="0"/>
              </a:rPr>
              <a:t> Registration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089210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2244438" y="1512917"/>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a:t>
            </a:r>
            <a:r>
              <a:rPr lang="en-IN" sz="2800" b="1" dirty="0" smtClean="0">
                <a:ln w="3175" cmpd="sng">
                  <a:noFill/>
                </a:ln>
                <a:latin typeface="Times New Roman" pitchFamily="18" charset="0"/>
                <a:ea typeface="+mj-ea"/>
                <a:cs typeface="Times New Roman" pitchFamily="18" charset="0"/>
              </a:rPr>
              <a:t> Login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788291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2094807" y="1429789"/>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a:t>
            </a:r>
            <a:r>
              <a:rPr lang="en-IN" sz="2800" b="1" dirty="0" smtClean="0">
                <a:ln w="3175" cmpd="sng">
                  <a:noFill/>
                </a:ln>
                <a:latin typeface="Times New Roman" pitchFamily="18" charset="0"/>
                <a:ea typeface="+mj-ea"/>
                <a:cs typeface="Times New Roman" pitchFamily="18" charset="0"/>
              </a:rPr>
              <a:t> Registration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96616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8273B7-ACE8-3004-F85E-7798D6636747}"/>
              </a:ext>
            </a:extLst>
          </p:cNvPr>
          <p:cNvSpPr>
            <a:spLocks noGrp="1"/>
          </p:cNvSpPr>
          <p:nvPr>
            <p:ph type="title"/>
          </p:nvPr>
        </p:nvSpPr>
        <p:spPr>
          <a:xfrm>
            <a:off x="1484312" y="685800"/>
            <a:ext cx="7769755" cy="1456267"/>
          </a:xfrm>
        </p:spPr>
        <p:txBody>
          <a:bodyPr/>
          <a:lstStyle/>
          <a:p>
            <a:r>
              <a:rPr lang="en-US" sz="3600" b="1" dirty="0">
                <a:latin typeface="Times New Roman" panose="02020603050405020304" pitchFamily="18" charset="0"/>
                <a:cs typeface="Times New Roman" panose="02020603050405020304" pitchFamily="18" charset="0"/>
              </a:rPr>
              <a:t>Project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Objective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F556683-8BBE-418C-C522-02976A48D92F}"/>
              </a:ext>
            </a:extLst>
          </p:cNvPr>
          <p:cNvSpPr>
            <a:spLocks noGrp="1"/>
          </p:cNvSpPr>
          <p:nvPr>
            <p:ph idx="1"/>
          </p:nvPr>
        </p:nvSpPr>
        <p:spPr>
          <a:xfrm>
            <a:off x="1625599" y="1727201"/>
            <a:ext cx="8610601" cy="3335866"/>
          </a:xfrm>
        </p:spPr>
        <p:txBody>
          <a:bodyPr>
            <a:normAutofit/>
          </a:bodyPr>
          <a:lstStyle/>
          <a:p>
            <a:r>
              <a:rPr lang="en-US" sz="2400" dirty="0">
                <a:latin typeface="Times New Roman" panose="02020603050405020304" pitchFamily="18" charset="0"/>
                <a:cs typeface="Times New Roman" panose="02020603050405020304" pitchFamily="18" charset="0"/>
              </a:rPr>
              <a:t>The Book Review System is a web application project.</a:t>
            </a:r>
          </a:p>
          <a:p>
            <a:r>
              <a:rPr lang="en-US" sz="2400" dirty="0">
                <a:latin typeface="Times New Roman" panose="02020603050405020304" pitchFamily="18" charset="0"/>
                <a:cs typeface="Times New Roman" panose="02020603050405020304" pitchFamily="18" charset="0"/>
              </a:rPr>
              <a:t> This project implements a web-based online book review system.</a:t>
            </a:r>
          </a:p>
          <a:p>
            <a:r>
              <a:rPr lang="en-US" sz="2400" dirty="0">
                <a:latin typeface="Times New Roman" panose="02020603050405020304" pitchFamily="18" charset="0"/>
                <a:cs typeface="Times New Roman" panose="02020603050405020304" pitchFamily="18" charset="0"/>
              </a:rPr>
              <a:t> This system provides passionate book readers to express their feelings in order to encourage new readers to read books.</a:t>
            </a:r>
          </a:p>
        </p:txBody>
      </p:sp>
    </p:spTree>
    <p:extLst>
      <p:ext uri="{BB962C8B-B14F-4D97-AF65-F5344CB8AC3E}">
        <p14:creationId xmlns:p14="http://schemas.microsoft.com/office/powerpoint/2010/main" xmlns="" val="2637736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2086496" y="1463040"/>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a:t>
            </a:r>
            <a:r>
              <a:rPr lang="en-IN" sz="2800" b="1" dirty="0" smtClean="0">
                <a:ln w="3175" cmpd="sng">
                  <a:noFill/>
                </a:ln>
                <a:latin typeface="Times New Roman" pitchFamily="18" charset="0"/>
                <a:ea typeface="+mj-ea"/>
                <a:cs typeface="Times New Roman" pitchFamily="18" charset="0"/>
              </a:rPr>
              <a:t> Login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3519548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2111433" y="1280160"/>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Users</a:t>
            </a:r>
            <a:r>
              <a:rPr lang="en-IN" sz="2800" b="1" dirty="0" smtClean="0">
                <a:ln w="3175" cmpd="sng">
                  <a:noFill/>
                </a:ln>
                <a:latin typeface="Times New Roman" pitchFamily="18" charset="0"/>
                <a:ea typeface="+mj-ea"/>
                <a:cs typeface="Times New Roman" pitchFamily="18" charset="0"/>
              </a:rPr>
              <a:t> List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420147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2078182" y="1429789"/>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a:t>
            </a:r>
            <a:r>
              <a:rPr lang="en-IN" sz="2800" b="1" dirty="0" smtClean="0">
                <a:ln w="3175" cmpd="sng">
                  <a:noFill/>
                </a:ln>
                <a:latin typeface="Times New Roman" pitchFamily="18" charset="0"/>
                <a:ea typeface="+mj-ea"/>
                <a:cs typeface="Times New Roman" pitchFamily="18" charset="0"/>
              </a:rPr>
              <a:t> Dashboard</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359225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2053244" y="1338349"/>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a:t>
            </a:r>
            <a:r>
              <a:rPr lang="en-IN" sz="2800" b="1" dirty="0" smtClean="0">
                <a:ln w="3175" cmpd="sng">
                  <a:noFill/>
                </a:ln>
                <a:latin typeface="Times New Roman" pitchFamily="18" charset="0"/>
                <a:ea typeface="+mj-ea"/>
                <a:cs typeface="Times New Roman" pitchFamily="18" charset="0"/>
              </a:rPr>
              <a:t> Profile</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733434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srcRect/>
          <a:stretch>
            <a:fillRect/>
          </a:stretch>
        </p:blipFill>
        <p:spPr bwMode="auto">
          <a:xfrm>
            <a:off x="2078183" y="1354975"/>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Update User</a:t>
            </a:r>
            <a:r>
              <a:rPr lang="en-IN" sz="2800" b="1" dirty="0" smtClean="0">
                <a:ln w="3175" cmpd="sng">
                  <a:noFill/>
                </a:ln>
                <a:latin typeface="Times New Roman" pitchFamily="18" charset="0"/>
                <a:ea typeface="+mj-ea"/>
                <a:cs typeface="Times New Roman" pitchFamily="18" charset="0"/>
              </a:rPr>
              <a:t> Profile</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759461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2078182" y="1446414"/>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a:t>
            </a:r>
            <a:r>
              <a:rPr lang="en-IN" sz="2800" b="1" dirty="0" smtClean="0">
                <a:ln w="3175" cmpd="sng">
                  <a:noFill/>
                </a:ln>
                <a:latin typeface="Times New Roman" pitchFamily="18" charset="0"/>
                <a:ea typeface="+mj-ea"/>
                <a:cs typeface="Times New Roman" pitchFamily="18" charset="0"/>
              </a:rPr>
              <a:t> Profile after Updating</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601791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l="17318" t="46061" r="38909" b="31030"/>
          <a:stretch>
            <a:fillRect/>
          </a:stretch>
        </p:blipFill>
        <p:spPr bwMode="auto">
          <a:xfrm>
            <a:off x="2103120" y="1920240"/>
            <a:ext cx="8922851" cy="2626822"/>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
        <p:nvSpPr>
          <p:cNvPr id="4" name="Title 2"/>
          <p:cNvSpPr txBox="1">
            <a:spLocks/>
          </p:cNvSpPr>
          <p:nvPr/>
        </p:nvSpPr>
        <p:spPr>
          <a:xfrm>
            <a:off x="2210290" y="572192"/>
            <a:ext cx="9388735" cy="943495"/>
          </a:xfrm>
          <a:prstGeom prst="rect">
            <a:avLst/>
          </a:prstGeom>
        </p:spPr>
        <p:txBody>
          <a:bodyPr>
            <a:normAutofit lnSpcReduction="10000"/>
          </a:bodyPr>
          <a:lstStyle/>
          <a:p>
            <a:pPr marL="0" marR="0" lvl="0" indent="0" algn="l" defTabSz="457200" rtl="0" eaLnBrk="1" fontAlgn="auto" latinLnBrk="0" hangingPunct="1">
              <a:lnSpc>
                <a:spcPct val="100000"/>
              </a:lnSpc>
              <a:spcBef>
                <a:spcPct val="0"/>
              </a:spcBef>
              <a:spcAft>
                <a:spcPts val="0"/>
              </a:spcAft>
              <a:buClrTx/>
              <a:buSzTx/>
              <a:buFont typeface="Arial" pitchFamily="34" charset="0"/>
              <a:buChar char="•"/>
              <a:tabLst/>
              <a:defRPr/>
            </a:pPr>
            <a:endParaRPr kumimoji="0" lang="en-IN" sz="2800"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endParaRPr>
          </a:p>
          <a:p>
            <a:pPr marL="0" marR="0" lvl="0" indent="0" algn="l" defTabSz="457200" rtl="0" eaLnBrk="1" fontAlgn="auto" latinLnBrk="0" hangingPunct="1">
              <a:lnSpc>
                <a:spcPct val="100000"/>
              </a:lnSpc>
              <a:spcBef>
                <a:spcPct val="0"/>
              </a:spcBef>
              <a:spcAft>
                <a:spcPts val="0"/>
              </a:spcAft>
              <a:buClrTx/>
              <a:buSzTx/>
              <a:buFont typeface="Arial" pitchFamily="34" charset="0"/>
              <a:buChar char="•"/>
              <a:tabLst/>
              <a:defRPr/>
            </a:pPr>
            <a:r>
              <a:rPr kumimoji="0" lang="en-IN" sz="2800"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Password has been changed for user eight </a:t>
            </a:r>
            <a:endParaRPr kumimoji="0" lang="en-US" sz="2800"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426407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2086495" y="1421477"/>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Updating </a:t>
            </a:r>
            <a:r>
              <a:rPr lang="en-IN" sz="2800" b="1" dirty="0" smtClean="0">
                <a:ln w="3175" cmpd="sng">
                  <a:noFill/>
                </a:ln>
                <a:latin typeface="Times New Roman" pitchFamily="18" charset="0"/>
                <a:ea typeface="+mj-ea"/>
                <a:cs typeface="Times New Roman" pitchFamily="18" charset="0"/>
              </a:rPr>
              <a:t>U</a:t>
            </a:r>
            <a:r>
              <a:rPr lang="en-IN" sz="2800" b="1" baseline="0" dirty="0" smtClean="0">
                <a:ln w="3175" cmpd="sng">
                  <a:noFill/>
                </a:ln>
                <a:latin typeface="Times New Roman" pitchFamily="18" charset="0"/>
                <a:ea typeface="+mj-ea"/>
                <a:cs typeface="Times New Roman" pitchFamily="18" charset="0"/>
              </a:rPr>
              <a:t>ser Profile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398848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2061557" y="1429790"/>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Checking the Updated User Profile</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193795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2078182" y="1429789"/>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a:t>
            </a:r>
            <a:r>
              <a:rPr lang="en-IN" sz="2800" b="1" dirty="0" smtClean="0">
                <a:ln w="3175" cmpd="sng">
                  <a:noFill/>
                </a:ln>
                <a:latin typeface="Times New Roman" pitchFamily="18" charset="0"/>
                <a:ea typeface="+mj-ea"/>
                <a:cs typeface="Times New Roman" pitchFamily="18" charset="0"/>
              </a:rPr>
              <a:t> Dashboard</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359225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494380-EFBA-D09C-5857-F4DF38920571}"/>
              </a:ext>
            </a:extLst>
          </p:cNvPr>
          <p:cNvSpPr>
            <a:spLocks noGrp="1"/>
          </p:cNvSpPr>
          <p:nvPr>
            <p:ph type="title"/>
          </p:nvPr>
        </p:nvSpPr>
        <p:spPr>
          <a:xfrm>
            <a:off x="1484311" y="685800"/>
            <a:ext cx="7304089" cy="1532467"/>
          </a:xfrm>
        </p:spPr>
        <p:txBody>
          <a:bodyPr/>
          <a:lstStyle/>
          <a:p>
            <a:r>
              <a:rPr lang="en-US" b="1" dirty="0">
                <a:latin typeface="Times New Roman" panose="02020603050405020304" pitchFamily="18" charset="0"/>
                <a:cs typeface="Times New Roman" panose="02020603050405020304" pitchFamily="18" charset="0"/>
              </a:rPr>
              <a:t>Background</a:t>
            </a:r>
            <a:r>
              <a:rPr lang="en-US"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of the project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B4179AE-A7B1-4B00-A502-8CC7613AC401}"/>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“ENZ Book Club” is an online book review blog where users can register and share their reviews on a list of books. </a:t>
            </a:r>
          </a:p>
          <a:p>
            <a:r>
              <a:rPr lang="en-US" dirty="0">
                <a:latin typeface="Times New Roman" panose="02020603050405020304" pitchFamily="18" charset="0"/>
                <a:cs typeface="Times New Roman" panose="02020603050405020304" pitchFamily="18" charset="0"/>
              </a:rPr>
              <a:t>Users can like, comment and share the books which are good reads.</a:t>
            </a:r>
          </a:p>
          <a:p>
            <a:r>
              <a:rPr lang="en-US" dirty="0">
                <a:latin typeface="Times New Roman" panose="02020603050405020304" pitchFamily="18" charset="0"/>
                <a:cs typeface="Times New Roman" panose="02020603050405020304" pitchFamily="18" charset="0"/>
              </a:rPr>
              <a:t>As a result, the team decided to hire a Full Stack developer who could develop a book review blog with a rich and user-friendly interface.</a:t>
            </a:r>
          </a:p>
          <a:p>
            <a:r>
              <a:rPr lang="en-US" dirty="0">
                <a:latin typeface="Times New Roman" panose="02020603050405020304" pitchFamily="18" charset="0"/>
                <a:cs typeface="Times New Roman" panose="02020603050405020304" pitchFamily="18" charset="0"/>
              </a:rPr>
              <a:t>As a Full Stack Java developer we were asked to develop the web application.</a:t>
            </a:r>
          </a:p>
          <a:p>
            <a:r>
              <a:rPr lang="en-US" dirty="0">
                <a:latin typeface="Times New Roman" panose="02020603050405020304" pitchFamily="18" charset="0"/>
                <a:cs typeface="Times New Roman" panose="02020603050405020304" pitchFamily="18" charset="0"/>
              </a:rPr>
              <a:t>The management team has provided us with the requirements and their business model so we can arrange different components of the application.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696408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2078182" y="1354975"/>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User</a:t>
            </a:r>
            <a:r>
              <a:rPr lang="en-IN" sz="2800" b="1" dirty="0" smtClean="0">
                <a:ln w="3175" cmpd="sng">
                  <a:noFill/>
                </a:ln>
                <a:latin typeface="Times New Roman" pitchFamily="18" charset="0"/>
                <a:ea typeface="+mj-ea"/>
                <a:cs typeface="Times New Roman" pitchFamily="18" charset="0"/>
              </a:rPr>
              <a:t> </a:t>
            </a:r>
            <a:r>
              <a:rPr lang="en-IN" sz="2800" b="1" dirty="0" err="1" smtClean="0">
                <a:ln w="3175" cmpd="sng">
                  <a:noFill/>
                </a:ln>
                <a:latin typeface="Times New Roman" pitchFamily="18" charset="0"/>
                <a:ea typeface="+mj-ea"/>
                <a:cs typeface="Times New Roman" pitchFamily="18" charset="0"/>
              </a:rPr>
              <a:t>BookList</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3437763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2069869" y="1496291"/>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Searching for Book by Id</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582047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2"/>
          <a:srcRect/>
          <a:stretch>
            <a:fillRect/>
          </a:stretch>
        </p:blipFill>
        <p:spPr bwMode="auto">
          <a:xfrm>
            <a:off x="2128058" y="1354975"/>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Searching for Book</a:t>
            </a:r>
            <a:r>
              <a:rPr lang="en-IN" sz="2800" b="1" dirty="0" smtClean="0">
                <a:ln w="3175" cmpd="sng">
                  <a:noFill/>
                </a:ln>
                <a:latin typeface="Times New Roman" pitchFamily="18" charset="0"/>
                <a:ea typeface="+mj-ea"/>
                <a:cs typeface="Times New Roman" pitchFamily="18" charset="0"/>
              </a:rPr>
              <a:t> by Author</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040761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2094809" y="1487980"/>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Searching for book by </a:t>
            </a:r>
            <a:r>
              <a:rPr kumimoji="0" lang="en-IN" sz="2800" b="1" i="0" u="none" strike="noStrike" kern="1200" cap="none" spc="0" normalizeH="0" noProof="0" dirty="0" err="1" smtClean="0">
                <a:ln w="3175" cmpd="sng">
                  <a:noFill/>
                </a:ln>
                <a:solidFill>
                  <a:schemeClr val="tx1"/>
                </a:solidFill>
                <a:effectLst/>
                <a:uLnTx/>
                <a:uFillTx/>
                <a:latin typeface="Times New Roman" pitchFamily="18" charset="0"/>
                <a:ea typeface="+mj-ea"/>
                <a:cs typeface="Times New Roman" pitchFamily="18" charset="0"/>
              </a:rPr>
              <a:t>BookName</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246705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srcRect/>
          <a:stretch>
            <a:fillRect/>
          </a:stretch>
        </p:blipFill>
        <p:spPr bwMode="auto">
          <a:xfrm>
            <a:off x="2044930" y="1363288"/>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Searching for Book</a:t>
            </a:r>
            <a:r>
              <a:rPr lang="en-IN" sz="2800" b="1" dirty="0" smtClean="0">
                <a:ln w="3175" cmpd="sng">
                  <a:noFill/>
                </a:ln>
                <a:latin typeface="Times New Roman" pitchFamily="18" charset="0"/>
                <a:ea typeface="+mj-ea"/>
                <a:cs typeface="Times New Roman" pitchFamily="18" charset="0"/>
              </a:rPr>
              <a:t> by Category</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112541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2136371" y="1371600"/>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Searching for Book by </a:t>
            </a:r>
            <a:r>
              <a:rPr lang="en-IN" sz="2800" b="1" dirty="0" smtClean="0">
                <a:ln w="3175" cmpd="sng">
                  <a:noFill/>
                </a:ln>
                <a:latin typeface="Times New Roman" pitchFamily="18" charset="0"/>
                <a:ea typeface="+mj-ea"/>
                <a:cs typeface="Times New Roman" pitchFamily="18" charset="0"/>
              </a:rPr>
              <a:t>Id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369124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2103119" y="1413164"/>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noProof="0" dirty="0" err="1" smtClean="0">
                <a:ln w="3175" cmpd="sng">
                  <a:noFill/>
                </a:ln>
                <a:solidFill>
                  <a:schemeClr val="tx1"/>
                </a:solidFill>
                <a:effectLst/>
                <a:uLnTx/>
                <a:uFillTx/>
                <a:latin typeface="Times New Roman" pitchFamily="18" charset="0"/>
                <a:ea typeface="+mj-ea"/>
                <a:cs typeface="Times New Roman" pitchFamily="18" charset="0"/>
              </a:rPr>
              <a:t>BookList</a:t>
            </a: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984548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2078182" y="1338348"/>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Searching for Book By</a:t>
            </a:r>
            <a:r>
              <a:rPr lang="en-IN" sz="2800" b="1" dirty="0" smtClean="0">
                <a:ln w="3175" cmpd="sng">
                  <a:noFill/>
                </a:ln>
                <a:latin typeface="Times New Roman" pitchFamily="18" charset="0"/>
                <a:ea typeface="+mj-ea"/>
                <a:cs typeface="Times New Roman" pitchFamily="18" charset="0"/>
              </a:rPr>
              <a:t> </a:t>
            </a:r>
            <a:r>
              <a:rPr lang="en-IN" sz="2800" b="1" dirty="0" err="1" smtClean="0">
                <a:ln w="3175" cmpd="sng">
                  <a:noFill/>
                </a:ln>
                <a:latin typeface="Times New Roman" pitchFamily="18" charset="0"/>
                <a:ea typeface="+mj-ea"/>
                <a:cs typeface="Times New Roman" pitchFamily="18" charset="0"/>
              </a:rPr>
              <a:t>BookName</a:t>
            </a:r>
            <a:r>
              <a:rPr lang="en-IN" sz="2800" b="1" dirty="0" smtClean="0">
                <a:ln w="3175" cmpd="sng">
                  <a:noFill/>
                </a:ln>
                <a:latin typeface="Times New Roman" pitchFamily="18" charset="0"/>
                <a:ea typeface="+mj-ea"/>
                <a:cs typeface="Times New Roman" pitchFamily="18" charset="0"/>
              </a:rPr>
              <a:t>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626233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2036619" y="1330037"/>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none" strike="noStrike" kern="1200" cap="none" spc="0" normalizeH="0" noProof="0" dirty="0" smtClean="0">
                <a:ln w="3175" cmpd="sng">
                  <a:noFill/>
                </a:ln>
                <a:solidFill>
                  <a:schemeClr val="tx1"/>
                </a:solidFill>
                <a:effectLst/>
                <a:uLnTx/>
                <a:uFillTx/>
                <a:latin typeface="Times New Roman" pitchFamily="18" charset="0"/>
                <a:ea typeface="+mj-ea"/>
                <a:cs typeface="Times New Roman" pitchFamily="18" charset="0"/>
              </a:rPr>
              <a:t>User </a:t>
            </a:r>
            <a:r>
              <a:rPr kumimoji="0" lang="en-IN" sz="2800" b="1" i="0" u="none" strike="noStrike" kern="1200" cap="none" spc="0" normalizeH="0" noProof="0" dirty="0" err="1" smtClean="0">
                <a:ln w="3175" cmpd="sng">
                  <a:noFill/>
                </a:ln>
                <a:solidFill>
                  <a:schemeClr val="tx1"/>
                </a:solidFill>
                <a:effectLst/>
                <a:uLnTx/>
                <a:uFillTx/>
                <a:latin typeface="Times New Roman" pitchFamily="18" charset="0"/>
                <a:ea typeface="+mj-ea"/>
                <a:cs typeface="Times New Roman" pitchFamily="18" charset="0"/>
              </a:rPr>
              <a:t>BookList</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2103121" y="1404851"/>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Add Rating and</a:t>
            </a:r>
            <a:r>
              <a:rPr lang="en-IN" sz="2800" b="1" dirty="0" smtClean="0">
                <a:ln w="3175" cmpd="sng">
                  <a:noFill/>
                </a:ln>
                <a:latin typeface="Times New Roman" pitchFamily="18" charset="0"/>
                <a:ea typeface="+mj-ea"/>
                <a:cs typeface="Times New Roman" pitchFamily="18" charset="0"/>
              </a:rPr>
              <a:t> Review</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81517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E7ED80-5047-ABF9-BF6F-BCF60A5F6E36}"/>
              </a:ext>
            </a:extLst>
          </p:cNvPr>
          <p:cNvSpPr>
            <a:spLocks noGrp="1"/>
          </p:cNvSpPr>
          <p:nvPr>
            <p:ph type="title"/>
          </p:nvPr>
        </p:nvSpPr>
        <p:spPr>
          <a:xfrm>
            <a:off x="1960605" y="608720"/>
            <a:ext cx="7044148" cy="891542"/>
          </a:xfrm>
        </p:spPr>
        <p:txBody>
          <a:bodyPr/>
          <a:lstStyle/>
          <a:p>
            <a:r>
              <a:rPr lang="en-US" b="1" dirty="0">
                <a:latin typeface="Times New Roman" panose="02020603050405020304" pitchFamily="18" charset="0"/>
                <a:cs typeface="Times New Roman" panose="02020603050405020304" pitchFamily="18" charset="0"/>
              </a:rPr>
              <a:t>Technologies</a:t>
            </a:r>
            <a:r>
              <a:rPr lang="en-US"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used</a:t>
            </a:r>
            <a:endParaRPr lang="en-IN" sz="3600" b="1" dirty="0"/>
          </a:p>
        </p:txBody>
      </p:sp>
      <p:pic>
        <p:nvPicPr>
          <p:cNvPr id="11" name="Content Placeholder 10">
            <a:extLst>
              <a:ext uri="{FF2B5EF4-FFF2-40B4-BE49-F238E27FC236}">
                <a16:creationId xmlns:a16="http://schemas.microsoft.com/office/drawing/2014/main" xmlns="" id="{CC081410-9E62-9164-788B-5EF7BF5DC019}"/>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4783015" y="2188309"/>
            <a:ext cx="2574521" cy="1180122"/>
          </a:xfrm>
        </p:spPr>
      </p:pic>
      <p:pic>
        <p:nvPicPr>
          <p:cNvPr id="9" name="Picture 8">
            <a:extLst>
              <a:ext uri="{FF2B5EF4-FFF2-40B4-BE49-F238E27FC236}">
                <a16:creationId xmlns:a16="http://schemas.microsoft.com/office/drawing/2014/main" xmlns="" id="{6758F003-DB9B-0B3A-A29D-CB74D779267D}"/>
              </a:ext>
            </a:extLst>
          </p:cNvPr>
          <p:cNvPicPr>
            <a:picLocks noChangeAspect="1"/>
          </p:cNvPicPr>
          <p:nvPr/>
        </p:nvPicPr>
        <p:blipFill>
          <a:blip r:embed="rId3" cstate="print"/>
          <a:stretch>
            <a:fillRect/>
          </a:stretch>
        </p:blipFill>
        <p:spPr>
          <a:xfrm>
            <a:off x="1638065" y="2297724"/>
            <a:ext cx="2142140" cy="1180122"/>
          </a:xfrm>
          <a:prstGeom prst="rect">
            <a:avLst/>
          </a:prstGeom>
        </p:spPr>
      </p:pic>
      <p:pic>
        <p:nvPicPr>
          <p:cNvPr id="13" name="Picture 12">
            <a:extLst>
              <a:ext uri="{FF2B5EF4-FFF2-40B4-BE49-F238E27FC236}">
                <a16:creationId xmlns:a16="http://schemas.microsoft.com/office/drawing/2014/main" xmlns="" id="{BB65D559-442E-6C46-14D7-68E3086F5E2A}"/>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814213" y="2758636"/>
            <a:ext cx="1489320" cy="1489320"/>
          </a:xfrm>
          <a:prstGeom prst="rect">
            <a:avLst/>
          </a:prstGeom>
        </p:spPr>
      </p:pic>
      <p:pic>
        <p:nvPicPr>
          <p:cNvPr id="16" name="Picture 15">
            <a:extLst>
              <a:ext uri="{FF2B5EF4-FFF2-40B4-BE49-F238E27FC236}">
                <a16:creationId xmlns:a16="http://schemas.microsoft.com/office/drawing/2014/main" xmlns="" id="{F5B39960-AB1A-4B43-FFBD-5C531E99DB3F}"/>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638065" y="3962399"/>
            <a:ext cx="2644375" cy="1508761"/>
          </a:xfrm>
          <a:prstGeom prst="rect">
            <a:avLst/>
          </a:prstGeom>
        </p:spPr>
      </p:pic>
      <p:pic>
        <p:nvPicPr>
          <p:cNvPr id="20" name="Graphic 19">
            <a:extLst>
              <a:ext uri="{FF2B5EF4-FFF2-40B4-BE49-F238E27FC236}">
                <a16:creationId xmlns:a16="http://schemas.microsoft.com/office/drawing/2014/main" xmlns="" id="{B50CC5B1-BB74-D6A2-352D-28AC45015515}"/>
              </a:ext>
            </a:extLst>
          </p:cNvPr>
          <p:cNvPicPr>
            <a:picLocks noChangeAspect="1"/>
          </p:cNvPicPr>
          <p:nvPr/>
        </p:nvPicPr>
        <p:blipFill>
          <a:blip r:embed="rId6">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6465994" y="4579618"/>
            <a:ext cx="1783084" cy="891542"/>
          </a:xfrm>
          <a:prstGeom prst="rect">
            <a:avLst/>
          </a:prstGeom>
        </p:spPr>
      </p:pic>
    </p:spTree>
    <p:extLst>
      <p:ext uri="{BB962C8B-B14F-4D97-AF65-F5344CB8AC3E}">
        <p14:creationId xmlns:p14="http://schemas.microsoft.com/office/powerpoint/2010/main" xmlns="" val="1306001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2069869" y="1338348"/>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Admin</a:t>
            </a:r>
            <a:r>
              <a:rPr lang="en-IN" sz="2800" b="1" dirty="0" smtClean="0">
                <a:ln w="3175" cmpd="sng">
                  <a:noFill/>
                </a:ln>
                <a:latin typeface="Times New Roman" pitchFamily="18" charset="0"/>
                <a:ea typeface="+mj-ea"/>
                <a:cs typeface="Times New Roman" pitchFamily="18" charset="0"/>
              </a:rPr>
              <a:t> Dashboard</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4278799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2035869" y="1301040"/>
            <a:ext cx="8576000" cy="4824000"/>
          </a:xfrm>
          <a:prstGeom prst="rect">
            <a:avLst/>
          </a:prstGeom>
          <a:noFill/>
          <a:ln w="9525">
            <a:noFill/>
            <a:miter lim="800000"/>
            <a:headEnd/>
            <a:tailEnd/>
          </a:ln>
          <a:effectLst/>
        </p:spPr>
      </p:pic>
      <p:sp>
        <p:nvSpPr>
          <p:cNvPr id="4"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Rating</a:t>
            </a:r>
            <a:r>
              <a:rPr lang="en-IN" sz="2800" b="1" dirty="0" smtClean="0">
                <a:ln w="3175" cmpd="sng">
                  <a:noFill/>
                </a:ln>
                <a:latin typeface="Times New Roman" pitchFamily="18" charset="0"/>
                <a:ea typeface="+mj-ea"/>
                <a:cs typeface="Times New Roman" pitchFamily="18" charset="0"/>
              </a:rPr>
              <a:t> and Review List</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2873433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2111433" y="1404851"/>
            <a:ext cx="8576000" cy="4824000"/>
          </a:xfrm>
          <a:prstGeom prst="rect">
            <a:avLst/>
          </a:prstGeom>
          <a:noFill/>
          <a:ln w="9525">
            <a:noFill/>
            <a:miter lim="800000"/>
            <a:headEnd/>
            <a:tailEnd/>
          </a:ln>
          <a:effectLst/>
        </p:spPr>
      </p:pic>
      <p:sp>
        <p:nvSpPr>
          <p:cNvPr id="3" name="Title 2"/>
          <p:cNvSpPr txBox="1">
            <a:spLocks/>
          </p:cNvSpPr>
          <p:nvPr/>
        </p:nvSpPr>
        <p:spPr>
          <a:xfrm>
            <a:off x="2057890" y="419792"/>
            <a:ext cx="9388735" cy="943495"/>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800" b="1" baseline="0" dirty="0" smtClean="0">
                <a:ln w="3175" cmpd="sng">
                  <a:noFill/>
                </a:ln>
                <a:latin typeface="Times New Roman" pitchFamily="18" charset="0"/>
                <a:ea typeface="+mj-ea"/>
                <a:cs typeface="Times New Roman" pitchFamily="18" charset="0"/>
              </a:rPr>
              <a:t>Adding Book</a:t>
            </a:r>
            <a:r>
              <a:rPr lang="en-IN" sz="2800" b="1" dirty="0" smtClean="0">
                <a:ln w="3175" cmpd="sng">
                  <a:noFill/>
                </a:ln>
                <a:latin typeface="Times New Roman" pitchFamily="18" charset="0"/>
                <a:ea typeface="+mj-ea"/>
                <a:cs typeface="Times New Roman" pitchFamily="18" charset="0"/>
              </a:rPr>
              <a:t> Review in Postman</a:t>
            </a:r>
            <a:endParaRPr kumimoji="0" lang="en-US" sz="2800" b="1" i="0" u="none" strike="noStrike" kern="1200" cap="none" spc="0" normalizeH="0" baseline="0" noProof="0" dirty="0">
              <a:ln w="3175" cmpd="sng">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xmlns="" val="1212039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62793" y="2518756"/>
            <a:ext cx="9759142" cy="2031325"/>
          </a:xfrm>
          <a:prstGeom prst="rect">
            <a:avLst/>
          </a:prstGeom>
          <a:noFill/>
        </p:spPr>
        <p:txBody>
          <a:bodyPr wrap="square" rtlCol="0">
            <a:spAutoFit/>
          </a:bodyPr>
          <a:lstStyle/>
          <a:p>
            <a:pPr algn="just">
              <a:lnSpc>
                <a:spcPct val="150000"/>
              </a:lnSpc>
              <a:buClr>
                <a:srgbClr val="7030A0"/>
              </a:buClr>
              <a:buFont typeface="Wingdings" pitchFamily="2" charset="2"/>
              <a:buChar char="ü"/>
            </a:pPr>
            <a:r>
              <a:rPr lang="en-US" sz="2000" dirty="0" smtClean="0">
                <a:latin typeface="Times New Roman" pitchFamily="18" charset="0"/>
                <a:cs typeface="Times New Roman" pitchFamily="18" charset="0"/>
              </a:rPr>
              <a:t>A book review system gives a reader the better understanding of the books .</a:t>
            </a:r>
          </a:p>
          <a:p>
            <a:pPr algn="just">
              <a:lnSpc>
                <a:spcPct val="150000"/>
              </a:lnSpc>
              <a:buClr>
                <a:srgbClr val="7030A0"/>
              </a:buClr>
              <a:buFont typeface="Wingdings" pitchFamily="2" charset="2"/>
              <a:buChar char="ü"/>
            </a:pPr>
            <a:r>
              <a:rPr lang="en-US" sz="2000" dirty="0" smtClean="0">
                <a:latin typeface="Times New Roman" pitchFamily="18" charset="0"/>
                <a:cs typeface="Times New Roman" pitchFamily="18" charset="0"/>
              </a:rPr>
              <a:t>Allows the admin to better understand what it is the readers are looking for.</a:t>
            </a:r>
          </a:p>
          <a:p>
            <a:pPr algn="just">
              <a:lnSpc>
                <a:spcPct val="150000"/>
              </a:lnSpc>
              <a:buClr>
                <a:srgbClr val="7030A0"/>
              </a:buClr>
              <a:buFont typeface="Wingdings" pitchFamily="2" charset="2"/>
              <a:buChar char="ü"/>
            </a:pPr>
            <a:r>
              <a:rPr lang="en-US" sz="2000" dirty="0" smtClean="0">
                <a:latin typeface="Times New Roman" pitchFamily="18" charset="0"/>
                <a:cs typeface="Times New Roman" pitchFamily="18" charset="0"/>
              </a:rPr>
              <a:t>This gives books greater visibility and a greater chance of getting found by more readers</a:t>
            </a:r>
            <a:endParaRPr lang="en-US" dirty="0" smtClean="0"/>
          </a:p>
          <a:p>
            <a:pPr>
              <a:buFont typeface="Wingdings" pitchFamily="2" charset="2"/>
              <a:buChar char="q"/>
            </a:pPr>
            <a:endParaRPr lang="en-US" dirty="0" smtClean="0"/>
          </a:p>
          <a:p>
            <a:pPr>
              <a:buFont typeface="Wingdings" pitchFamily="2" charset="2"/>
              <a:buChar char="q"/>
            </a:pPr>
            <a:endParaRPr lang="en-US" dirty="0"/>
          </a:p>
        </p:txBody>
      </p:sp>
      <p:sp>
        <p:nvSpPr>
          <p:cNvPr id="5" name="Title 4"/>
          <p:cNvSpPr>
            <a:spLocks noGrp="1"/>
          </p:cNvSpPr>
          <p:nvPr>
            <p:ph type="title"/>
          </p:nvPr>
        </p:nvSpPr>
        <p:spPr>
          <a:xfrm>
            <a:off x="1629295" y="1051561"/>
            <a:ext cx="8685009" cy="901930"/>
          </a:xfrm>
        </p:spPr>
        <p:txBody>
          <a:bodyPr/>
          <a:lstStyle/>
          <a:p>
            <a:pPr algn="just"/>
            <a:r>
              <a:rPr lang="en-IN" b="1" dirty="0" smtClean="0">
                <a:latin typeface="Times New Roman" pitchFamily="18" charset="0"/>
                <a:cs typeface="Times New Roman" pitchFamily="18" charset="0"/>
              </a:rPr>
              <a:t>Conclusion :</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latin typeface="Times New Roman" pitchFamily="18" charset="0"/>
                <a:cs typeface="Times New Roman" pitchFamily="18" charset="0"/>
              </a:rPr>
              <a:t>Future Scope :</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542500" y="1927166"/>
            <a:ext cx="10018713" cy="3124201"/>
          </a:xfrm>
        </p:spPr>
        <p:txBody>
          <a:bodyPr/>
          <a:lstStyle/>
          <a:p>
            <a:r>
              <a:rPr lang="en-IN" dirty="0" smtClean="0">
                <a:latin typeface="Times New Roman" pitchFamily="18" charset="0"/>
                <a:cs typeface="Times New Roman" pitchFamily="18" charset="0"/>
              </a:rPr>
              <a:t>Author  Login and Register into an account</a:t>
            </a:r>
          </a:p>
          <a:p>
            <a:r>
              <a:rPr lang="en-IN" dirty="0" smtClean="0">
                <a:latin typeface="Times New Roman" pitchFamily="18" charset="0"/>
                <a:cs typeface="Times New Roman" pitchFamily="18" charset="0"/>
              </a:rPr>
              <a:t>Designing the project that an author can view the reviews given for their book and allowing to comment on reviews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2"/>
          <a:stretch>
            <a:fillRect/>
          </a:stretch>
        </p:blipFill>
        <p:spPr>
          <a:xfrm>
            <a:off x="2953789" y="415636"/>
            <a:ext cx="7520247" cy="56401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6E8392-E507-F33F-49F6-17BE313914C3}"/>
              </a:ext>
            </a:extLst>
          </p:cNvPr>
          <p:cNvSpPr>
            <a:spLocks noGrp="1"/>
          </p:cNvSpPr>
          <p:nvPr>
            <p:ph type="title"/>
          </p:nvPr>
        </p:nvSpPr>
        <p:spPr>
          <a:xfrm>
            <a:off x="1216480" y="236765"/>
            <a:ext cx="2098220" cy="685255"/>
          </a:xfrm>
        </p:spPr>
        <p:txBody>
          <a:bodyPr>
            <a:normAutofit/>
          </a:bodyPr>
          <a:lstStyle/>
          <a:p>
            <a:r>
              <a:rPr lang="en-US" sz="2000" b="1" dirty="0">
                <a:latin typeface="Times New Roman" panose="02020603050405020304" pitchFamily="18" charset="0"/>
                <a:cs typeface="Times New Roman" panose="02020603050405020304" pitchFamily="18" charset="0"/>
              </a:rPr>
              <a:t>Angular</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C717D8CE-076F-9B3B-0D55-B0E2570D9C06}"/>
              </a:ext>
            </a:extLst>
          </p:cNvPr>
          <p:cNvSpPr>
            <a:spLocks noGrp="1"/>
          </p:cNvSpPr>
          <p:nvPr>
            <p:ph idx="1"/>
          </p:nvPr>
        </p:nvSpPr>
        <p:spPr>
          <a:xfrm>
            <a:off x="1551214" y="1461407"/>
            <a:ext cx="9029700" cy="4122963"/>
          </a:xfrm>
        </p:spPr>
        <p:txBody>
          <a:bodyPr>
            <a:normAutofit fontScale="25000" lnSpcReduction="20000"/>
          </a:bodyPr>
          <a:lstStyle/>
          <a:p>
            <a:r>
              <a:rPr lang="en-US" sz="7200" dirty="0">
                <a:latin typeface="Times New Roman" panose="02020603050405020304" pitchFamily="18" charset="0"/>
                <a:cs typeface="Times New Roman" panose="02020603050405020304" pitchFamily="18" charset="0"/>
              </a:rPr>
              <a:t>Angular is a platform and framework for building single-page client applications using HTML and TypeScript. </a:t>
            </a:r>
          </a:p>
          <a:p>
            <a:r>
              <a:rPr lang="en-US" sz="7200" dirty="0">
                <a:latin typeface="Times New Roman" panose="02020603050405020304" pitchFamily="18" charset="0"/>
                <a:cs typeface="Times New Roman" panose="02020603050405020304" pitchFamily="18" charset="0"/>
              </a:rPr>
              <a:t>Angular is written in TypeScript.</a:t>
            </a:r>
          </a:p>
          <a:p>
            <a:pPr marL="0" indent="0">
              <a:buNone/>
            </a:pPr>
            <a:r>
              <a:rPr lang="en-US" sz="7200" b="1" dirty="0">
                <a:latin typeface="Times New Roman" panose="02020603050405020304" pitchFamily="18" charset="0"/>
                <a:cs typeface="Times New Roman" panose="02020603050405020304" pitchFamily="18" charset="0"/>
              </a:rPr>
              <a:t>Spring</a:t>
            </a:r>
            <a:r>
              <a:rPr lang="en-US" sz="7200" dirty="0">
                <a:latin typeface="Times New Roman" panose="02020603050405020304" pitchFamily="18" charset="0"/>
                <a:cs typeface="Times New Roman" panose="02020603050405020304" pitchFamily="18" charset="0"/>
              </a:rPr>
              <a:t> </a:t>
            </a:r>
            <a:r>
              <a:rPr lang="en-US" sz="7200" b="1" dirty="0">
                <a:latin typeface="Times New Roman" panose="02020603050405020304" pitchFamily="18" charset="0"/>
                <a:cs typeface="Times New Roman" panose="02020603050405020304" pitchFamily="18" charset="0"/>
              </a:rPr>
              <a:t>Boot</a:t>
            </a:r>
            <a:r>
              <a:rPr lang="en-US" sz="72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7200" dirty="0">
                <a:latin typeface="Times New Roman" panose="02020603050405020304" pitchFamily="18" charset="0"/>
                <a:cs typeface="Times New Roman" panose="02020603050405020304" pitchFamily="18" charset="0"/>
              </a:rPr>
              <a:t>Spring Boat is an open-source Tools. Spring Boot is a project that is built on the top of the Spring Framework.</a:t>
            </a:r>
          </a:p>
          <a:p>
            <a:pPr>
              <a:buFont typeface="Arial" panose="020B0604020202020204" pitchFamily="34" charset="0"/>
              <a:buChar char="•"/>
            </a:pPr>
            <a:r>
              <a:rPr lang="en-US" sz="7200" dirty="0">
                <a:latin typeface="Times New Roman" panose="02020603050405020304" pitchFamily="18" charset="0"/>
                <a:cs typeface="Times New Roman" panose="02020603050405020304" pitchFamily="18" charset="0"/>
              </a:rPr>
              <a:t> It provides an easier and faster way to set up, configure, and run both simple and web-based applications.</a:t>
            </a:r>
          </a:p>
          <a:p>
            <a:pPr>
              <a:buFont typeface="Arial" panose="020B0604020202020204" pitchFamily="34" charset="0"/>
              <a:buChar char="•"/>
            </a:pPr>
            <a:endParaRPr lang="en-US" sz="7200" dirty="0">
              <a:latin typeface="Times New Roman" panose="02020603050405020304" pitchFamily="18" charset="0"/>
              <a:cs typeface="Times New Roman" panose="02020603050405020304" pitchFamily="18" charset="0"/>
            </a:endParaRPr>
          </a:p>
          <a:p>
            <a:pPr marL="0" indent="0">
              <a:buNone/>
            </a:pPr>
            <a:r>
              <a:rPr lang="en-US" sz="7200" b="1" dirty="0">
                <a:latin typeface="Times New Roman" panose="02020603050405020304" pitchFamily="18" charset="0"/>
                <a:cs typeface="Times New Roman" panose="02020603050405020304" pitchFamily="18" charset="0"/>
              </a:rPr>
              <a:t>Post man:</a:t>
            </a:r>
          </a:p>
          <a:p>
            <a:r>
              <a:rPr lang="en-US" sz="7200" dirty="0">
                <a:latin typeface="Times New Roman" panose="02020603050405020304" pitchFamily="18" charset="0"/>
                <a:cs typeface="Times New Roman" panose="02020603050405020304" pitchFamily="18" charset="0"/>
              </a:rPr>
              <a:t>The Postman testing tool is a complete API development platform with various built-in tools that support every stage of the API lifecycle.</a:t>
            </a:r>
          </a:p>
          <a:p>
            <a:r>
              <a:rPr lang="en-US" sz="7200" dirty="0">
                <a:latin typeface="Times New Roman" panose="02020603050405020304" pitchFamily="18" charset="0"/>
                <a:cs typeface="Times New Roman" panose="02020603050405020304" pitchFamily="18" charset="0"/>
              </a:rPr>
              <a:t>Postman is an API client that makes it easy for developers to create, share, test and document APIs.</a:t>
            </a:r>
            <a:endParaRPr lang="en-IN" sz="7200" dirty="0">
              <a:latin typeface="Times New Roman" panose="02020603050405020304" pitchFamily="18" charset="0"/>
              <a:cs typeface="Times New Roman" panose="02020603050405020304" pitchFamily="18" charset="0"/>
            </a:endParaRPr>
          </a:p>
          <a:p>
            <a:pPr marL="0" indent="0">
              <a:buNone/>
            </a:pPr>
            <a:endParaRPr lang="en-US" sz="51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5100" b="1"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980542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B3708D-9D2E-69A9-484B-6D7F69E3524E}"/>
              </a:ext>
            </a:extLst>
          </p:cNvPr>
          <p:cNvSpPr>
            <a:spLocks noGrp="1"/>
          </p:cNvSpPr>
          <p:nvPr>
            <p:ph type="title"/>
          </p:nvPr>
        </p:nvSpPr>
        <p:spPr>
          <a:xfrm>
            <a:off x="1574118" y="471353"/>
            <a:ext cx="2287589" cy="624840"/>
          </a:xfrm>
        </p:spPr>
        <p:txBody>
          <a:bodyPr>
            <a:normAutofit/>
          </a:bodyPr>
          <a:lstStyle/>
          <a:p>
            <a:r>
              <a:rPr lang="en-US" sz="2000" b="1" dirty="0">
                <a:latin typeface="Times New Roman" panose="02020603050405020304" pitchFamily="18" charset="0"/>
                <a:cs typeface="Times New Roman" panose="02020603050405020304" pitchFamily="18" charset="0"/>
              </a:rPr>
              <a:t>HTML</a:t>
            </a:r>
            <a:r>
              <a:rPr lang="en-US" sz="2000" dirty="0">
                <a:latin typeface="Times New Roman" panose="02020603050405020304" pitchFamily="18" charset="0"/>
                <a:cs typeface="Times New Roman" panose="02020603050405020304" pitchFamily="18" charset="0"/>
              </a:rPr>
              <a:t> &amp; </a:t>
            </a:r>
            <a:r>
              <a:rPr lang="en-US" sz="2000" b="1" dirty="0">
                <a:latin typeface="Times New Roman" panose="02020603050405020304" pitchFamily="18" charset="0"/>
                <a:cs typeface="Times New Roman" panose="02020603050405020304" pitchFamily="18" charset="0"/>
              </a:rPr>
              <a:t>CSS:</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12DC0BF-5CA7-4A86-26DF-AB1FED42F60B}"/>
              </a:ext>
            </a:extLst>
          </p:cNvPr>
          <p:cNvSpPr>
            <a:spLocks noGrp="1"/>
          </p:cNvSpPr>
          <p:nvPr>
            <p:ph idx="1"/>
          </p:nvPr>
        </p:nvSpPr>
        <p:spPr>
          <a:xfrm>
            <a:off x="2008414" y="1787978"/>
            <a:ext cx="9055826" cy="2974521"/>
          </a:xfrm>
        </p:spPr>
        <p:txBody>
          <a:bodyPr>
            <a:normAutofit fontScale="25000" lnSpcReduction="20000"/>
          </a:bodyPr>
          <a:lstStyle/>
          <a:p>
            <a:r>
              <a:rPr lang="en-US" sz="7200" dirty="0">
                <a:latin typeface="Times New Roman" panose="02020603050405020304" pitchFamily="18" charset="0"/>
                <a:cs typeface="Times New Roman" panose="02020603050405020304" pitchFamily="18" charset="0"/>
              </a:rPr>
              <a:t>HTML (the Hypertext Markup Language) and CSS (Cascading Style Sheets) are two of the core technologies for building Web pages.HTML provides the structure of the page, CSS the (visual and aural) layout, for a variety of devices.</a:t>
            </a:r>
          </a:p>
          <a:p>
            <a:r>
              <a:rPr lang="en-US" sz="7200" dirty="0">
                <a:latin typeface="Times New Roman" panose="02020603050405020304" pitchFamily="18" charset="0"/>
                <a:cs typeface="Times New Roman" panose="02020603050405020304" pitchFamily="18" charset="0"/>
              </a:rPr>
              <a:t>Along with graphics and scripting, HTML and CSS are the basis of building Web pages and Web Applications.</a:t>
            </a:r>
          </a:p>
          <a:p>
            <a:r>
              <a:rPr lang="en-US" sz="7200" dirty="0">
                <a:latin typeface="Times New Roman" panose="02020603050405020304" pitchFamily="18" charset="0"/>
                <a:cs typeface="Times New Roman" panose="02020603050405020304" pitchFamily="18" charset="0"/>
              </a:rPr>
              <a:t>HTML is the language for describing the structure of Web pages and CSS is the language for describing the presentation of Web pages, including colors, layout, and fonts.</a:t>
            </a:r>
          </a:p>
          <a:p>
            <a:pPr marL="0" indent="0">
              <a:buNone/>
            </a:pPr>
            <a:endParaRPr lang="en-US" sz="7200" dirty="0">
              <a:latin typeface="Times New Roman" panose="02020603050405020304" pitchFamily="18" charset="0"/>
              <a:cs typeface="Times New Roman" panose="02020603050405020304" pitchFamily="18" charset="0"/>
            </a:endParaRPr>
          </a:p>
          <a:p>
            <a:pPr marL="0" indent="0">
              <a:buNone/>
            </a:pPr>
            <a:r>
              <a:rPr lang="en-US" sz="8000" b="1" dirty="0">
                <a:latin typeface="Times New Roman" panose="02020603050405020304" pitchFamily="18" charset="0"/>
                <a:cs typeface="Times New Roman" panose="02020603050405020304" pitchFamily="18" charset="0"/>
              </a:rPr>
              <a:t>MYSQL:</a:t>
            </a:r>
          </a:p>
          <a:p>
            <a:pPr>
              <a:buFont typeface="Arial" panose="020B0604020202020204" pitchFamily="34" charset="0"/>
              <a:buChar char="•"/>
            </a:pPr>
            <a:r>
              <a:rPr lang="en-US" sz="7200" dirty="0">
                <a:latin typeface="Times New Roman" panose="02020603050405020304" pitchFamily="18" charset="0"/>
                <a:cs typeface="Times New Roman" panose="02020603050405020304" pitchFamily="18" charset="0"/>
              </a:rPr>
              <a:t>MySQL is an open source relational database management  system.(RDBMS) developed by Oracle that is based on structured query language (SQL).</a:t>
            </a:r>
          </a:p>
          <a:p>
            <a:pPr>
              <a:buFont typeface="Arial" panose="020B0604020202020204" pitchFamily="34" charset="0"/>
              <a:buChar char="•"/>
            </a:pPr>
            <a:r>
              <a:rPr lang="en-US" sz="7200" dirty="0">
                <a:latin typeface="Times New Roman" panose="02020603050405020304" pitchFamily="18" charset="0"/>
                <a:cs typeface="Times New Roman" panose="02020603050405020304" pitchFamily="18" charset="0"/>
              </a:rPr>
              <a:t>As with other relational databases, MySQL stores data in tables made up of rows and columns. </a:t>
            </a:r>
          </a:p>
          <a:p>
            <a:pPr>
              <a:buFont typeface="Arial" panose="020B0604020202020204" pitchFamily="34" charset="0"/>
              <a:buChar char="•"/>
            </a:pPr>
            <a:r>
              <a:rPr lang="en-US" sz="7200" dirty="0">
                <a:latin typeface="Times New Roman" panose="02020603050405020304" pitchFamily="18" charset="0"/>
                <a:cs typeface="Times New Roman" panose="02020603050405020304" pitchFamily="18" charset="0"/>
              </a:rPr>
              <a:t>Users can define, manipulate, control, and query data using Structured Query Language, more commonly known as SQL.</a:t>
            </a:r>
            <a:endParaRPr lang="en-IN" sz="7200" dirty="0">
              <a:latin typeface="Times New Roman" panose="02020603050405020304" pitchFamily="18" charset="0"/>
              <a:cs typeface="Times New Roman" panose="02020603050405020304" pitchFamily="18" charset="0"/>
            </a:endParaRPr>
          </a:p>
          <a:p>
            <a:pPr marL="0" indent="0">
              <a:buNone/>
            </a:pPr>
            <a:endParaRPr lang="en-IN" sz="19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0805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814" y="1526720"/>
            <a:ext cx="8572500" cy="606879"/>
          </a:xfrm>
        </p:spPr>
        <p:txBody>
          <a:bodyPr>
            <a:normAutofit fontScale="90000"/>
          </a:bodyPr>
          <a:lstStyle/>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sz="2200" dirty="0">
                <a:latin typeface="Times New Roman" pitchFamily="18" charset="0"/>
                <a:ea typeface="Cambria" panose="02040503050406030204" pitchFamily="18" charset="0"/>
                <a:cs typeface="Times New Roman" pitchFamily="18" charset="0"/>
              </a:rPr>
              <a:t>The system comprises of 2 major modules with their sub-modules as   follows</a:t>
            </a:r>
            <a:r>
              <a:rPr lang="en-US" sz="2700" dirty="0">
                <a:latin typeface="Times New Roman" pitchFamily="18" charset="0"/>
                <a:ea typeface="Cambria" panose="02040503050406030204" pitchFamily="18" charset="0"/>
                <a:cs typeface="Times New Roman" pitchFamily="18" charset="0"/>
              </a:rPr>
              <a:t>:</a:t>
            </a:r>
            <a:r>
              <a:rPr lang="en-IN" sz="3200" dirty="0">
                <a:latin typeface="Times New Roman" pitchFamily="18" charset="0"/>
                <a:ea typeface="Cambria" panose="02040503050406030204" pitchFamily="18" charset="0"/>
                <a:cs typeface="Times New Roman" pitchFamily="18" charset="0"/>
              </a:rPr>
              <a:t/>
            </a:r>
            <a:br>
              <a:rPr lang="en-IN" sz="3200" dirty="0">
                <a:latin typeface="Times New Roman" pitchFamily="18" charset="0"/>
                <a:ea typeface="Cambria" panose="02040503050406030204"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981200" y="2133600"/>
            <a:ext cx="8077200" cy="4340352"/>
          </a:xfrm>
        </p:spPr>
        <p:txBody>
          <a:bodyPr>
            <a:normAutofit/>
          </a:bodyPr>
          <a:lstStyle/>
          <a:p>
            <a:pPr>
              <a:lnSpc>
                <a:spcPct val="150000"/>
              </a:lnSpc>
              <a:buNone/>
            </a:pPr>
            <a:r>
              <a:rPr lang="en-US" dirty="0"/>
              <a:t>1. </a:t>
            </a:r>
            <a:r>
              <a:rPr lang="en-US" b="1" u="sng" dirty="0">
                <a:latin typeface="Times New Roman" pitchFamily="18" charset="0"/>
                <a:cs typeface="Times New Roman" pitchFamily="18" charset="0"/>
              </a:rPr>
              <a:t>Admin</a:t>
            </a:r>
            <a:r>
              <a:rPr lang="en-US" b="1" dirty="0">
                <a:latin typeface="Times New Roman" pitchFamily="18" charset="0"/>
                <a:cs typeface="Times New Roman" pitchFamily="18" charset="0"/>
              </a:rPr>
              <a:t> :</a:t>
            </a:r>
          </a:p>
          <a:p>
            <a:pPr marL="457200" indent="-457200">
              <a:lnSpc>
                <a:spcPct val="150000"/>
              </a:lnSpc>
              <a:buClr>
                <a:schemeClr val="tx1"/>
              </a:buClr>
              <a:buSzPct val="90000"/>
              <a:buFont typeface="+mj-lt"/>
              <a:buAutoNum type="alphaLcPeriod"/>
            </a:pPr>
            <a:r>
              <a:rPr lang="en-US" sz="2000" b="1" dirty="0">
                <a:latin typeface="Times New Roman" pitchFamily="18" charset="0"/>
                <a:cs typeface="Times New Roman" pitchFamily="18" charset="0"/>
              </a:rPr>
              <a:t>Admin Login</a:t>
            </a:r>
            <a:r>
              <a:rPr lang="en-US" sz="2000" dirty="0">
                <a:latin typeface="Times New Roman" pitchFamily="18" charset="0"/>
                <a:cs typeface="Times New Roman" pitchFamily="18" charset="0"/>
              </a:rPr>
              <a:t> </a:t>
            </a:r>
            <a:endParaRPr lang="en-US" sz="2000" dirty="0">
              <a:latin typeface="Times New Roman" pitchFamily="18" charset="0"/>
              <a:ea typeface="Calibri" panose="020F0502020204030204" pitchFamily="34" charset="0"/>
              <a:cs typeface="Times New Roman" pitchFamily="18" charset="0"/>
            </a:endParaRPr>
          </a:p>
          <a:p>
            <a:pPr marL="457200" indent="-457200">
              <a:lnSpc>
                <a:spcPct val="150000"/>
              </a:lnSpc>
              <a:buClr>
                <a:schemeClr val="tx1"/>
              </a:buClr>
              <a:buSzPct val="90000"/>
              <a:buAutoNum type="alphaLcPeriod" startAt="2"/>
            </a:pPr>
            <a:r>
              <a:rPr lang="en-US" sz="2000" b="1" dirty="0">
                <a:latin typeface="Times New Roman" pitchFamily="18" charset="0"/>
                <a:cs typeface="Times New Roman" pitchFamily="18" charset="0"/>
              </a:rPr>
              <a:t>Add &amp; Remove Book</a:t>
            </a:r>
          </a:p>
          <a:p>
            <a:pPr marL="457200" indent="-457200">
              <a:lnSpc>
                <a:spcPct val="150000"/>
              </a:lnSpc>
              <a:buClr>
                <a:schemeClr val="tx1"/>
              </a:buClr>
              <a:buSzPct val="90000"/>
              <a:buAutoNum type="alphaLcPeriod" startAt="2"/>
            </a:pPr>
            <a:r>
              <a:rPr lang="en-US" sz="2000" b="1" dirty="0">
                <a:latin typeface="Times New Roman" pitchFamily="18" charset="0"/>
                <a:cs typeface="Times New Roman" pitchFamily="18" charset="0"/>
              </a:rPr>
              <a:t>Editing Book Details</a:t>
            </a:r>
          </a:p>
          <a:p>
            <a:pPr marL="457200" indent="-457200">
              <a:lnSpc>
                <a:spcPct val="150000"/>
              </a:lnSpc>
              <a:buClr>
                <a:schemeClr val="tx1"/>
              </a:buClr>
              <a:buSzPct val="90000"/>
              <a:buAutoNum type="alphaLcPeriod" startAt="2"/>
            </a:pPr>
            <a:r>
              <a:rPr lang="en-US" sz="2000" b="1" dirty="0">
                <a:latin typeface="Times New Roman" pitchFamily="18" charset="0"/>
                <a:cs typeface="Times New Roman" pitchFamily="18" charset="0"/>
              </a:rPr>
              <a:t>View Rating Lists</a:t>
            </a:r>
            <a:endParaRPr lang="en-US" sz="2000" dirty="0">
              <a:latin typeface="Times New Roman" pitchFamily="18" charset="0"/>
              <a:cs typeface="Times New Roman" pitchFamily="18" charset="0"/>
            </a:endParaRPr>
          </a:p>
          <a:p>
            <a:pPr marL="457200" indent="-457200">
              <a:buClr>
                <a:schemeClr val="tx1"/>
              </a:buClr>
              <a:buSzPct val="90000"/>
              <a:buFont typeface="+mj-lt"/>
              <a:buAutoNum type="alphaLcPeriod"/>
            </a:pPr>
            <a:endParaRPr lang="en-US" sz="2000" b="1" dirty="0"/>
          </a:p>
          <a:p>
            <a:pPr lvl="3">
              <a:buFont typeface="Arial" pitchFamily="34" charset="0"/>
              <a:buChar char="•"/>
            </a:pPr>
            <a:endParaRPr lang="en-US" dirty="0"/>
          </a:p>
          <a:p>
            <a:pPr lvl="3">
              <a:buFont typeface="Arial" pitchFamily="34" charset="0"/>
              <a:buChar char="•"/>
            </a:pPr>
            <a:endParaRPr lang="en-US" dirty="0"/>
          </a:p>
        </p:txBody>
      </p:sp>
      <p:sp>
        <p:nvSpPr>
          <p:cNvPr id="5" name="Title 1">
            <a:extLst>
              <a:ext uri="{FF2B5EF4-FFF2-40B4-BE49-F238E27FC236}">
                <a16:creationId xmlns:a16="http://schemas.microsoft.com/office/drawing/2014/main" xmlns="" id="{0B84E932-3F81-AF74-4DF5-4273F67ABF88}"/>
              </a:ext>
            </a:extLst>
          </p:cNvPr>
          <p:cNvSpPr txBox="1">
            <a:spLocks/>
          </p:cNvSpPr>
          <p:nvPr/>
        </p:nvSpPr>
        <p:spPr>
          <a:xfrm>
            <a:off x="3927021" y="381000"/>
            <a:ext cx="3118757" cy="90895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b="1" dirty="0">
                <a:solidFill>
                  <a:schemeClr val="bg1"/>
                </a:solidFill>
                <a:latin typeface="Times New Roman" pitchFamily="18" charset="0"/>
                <a:cs typeface="Times New Roman" pitchFamily="18" charset="0"/>
              </a:rPr>
              <a:t>MODULES</a:t>
            </a:r>
            <a:endParaRPr lang="en-IN" b="1" dirty="0">
              <a:solidFill>
                <a:schemeClr val="bg1"/>
              </a:solidFill>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D982520-EDF6-472B-92A2-7FA813EA662E}"/>
              </a:ext>
            </a:extLst>
          </p:cNvPr>
          <p:cNvSpPr>
            <a:spLocks noGrp="1"/>
          </p:cNvSpPr>
          <p:nvPr>
            <p:ph type="title"/>
          </p:nvPr>
        </p:nvSpPr>
        <p:spPr>
          <a:xfrm>
            <a:off x="1779814" y="381000"/>
            <a:ext cx="5323115" cy="876299"/>
          </a:xfrm>
          <a:ln/>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pPr algn="ctr"/>
            <a:r>
              <a:rPr lang="en-US" b="1" dirty="0">
                <a:solidFill>
                  <a:schemeClr val="bg1"/>
                </a:solidFill>
                <a:latin typeface="Times New Roman" pitchFamily="18" charset="0"/>
                <a:cs typeface="Times New Roman" pitchFamily="18" charset="0"/>
              </a:rPr>
              <a:t>E-R Diagram For Admin</a:t>
            </a:r>
            <a:endParaRPr lang="en-IN" b="1" dirty="0">
              <a:solidFill>
                <a:schemeClr val="bg1"/>
              </a:solidFill>
              <a:latin typeface="Times New Roman" pitchFamily="18" charset="0"/>
              <a:cs typeface="Times New Roman" pitchFamily="18" charset="0"/>
            </a:endParaRPr>
          </a:p>
        </p:txBody>
      </p:sp>
      <p:sp>
        <p:nvSpPr>
          <p:cNvPr id="5" name="Rectangle 4"/>
          <p:cNvSpPr/>
          <p:nvPr/>
        </p:nvSpPr>
        <p:spPr>
          <a:xfrm>
            <a:off x="4800600" y="1600200"/>
            <a:ext cx="1219200" cy="12192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name</a:t>
            </a:r>
          </a:p>
          <a:p>
            <a:pPr algn="ctr"/>
            <a:r>
              <a:rPr lang="en-US" dirty="0"/>
              <a:t>password</a:t>
            </a:r>
          </a:p>
        </p:txBody>
      </p:sp>
      <p:sp>
        <p:nvSpPr>
          <p:cNvPr id="6" name="Rectangle 5"/>
          <p:cNvSpPr/>
          <p:nvPr/>
        </p:nvSpPr>
        <p:spPr>
          <a:xfrm>
            <a:off x="4876800" y="1676400"/>
            <a:ext cx="1066800"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 login </a:t>
            </a:r>
          </a:p>
        </p:txBody>
      </p:sp>
      <p:sp>
        <p:nvSpPr>
          <p:cNvPr id="7" name="Rectangle 6"/>
          <p:cNvSpPr/>
          <p:nvPr/>
        </p:nvSpPr>
        <p:spPr>
          <a:xfrm>
            <a:off x="6934200" y="1600200"/>
            <a:ext cx="1600200" cy="18288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endParaRPr lang="en-US" dirty="0"/>
          </a:p>
          <a:p>
            <a:pPr algn="ctr"/>
            <a:r>
              <a:rPr lang="en-US" dirty="0"/>
              <a:t>View Book list</a:t>
            </a:r>
          </a:p>
          <a:p>
            <a:pPr algn="ctr"/>
            <a:r>
              <a:rPr lang="en-US" dirty="0"/>
              <a:t>View Rating List</a:t>
            </a:r>
          </a:p>
        </p:txBody>
      </p:sp>
      <p:sp>
        <p:nvSpPr>
          <p:cNvPr id="8" name="Rectangle 7"/>
          <p:cNvSpPr/>
          <p:nvPr/>
        </p:nvSpPr>
        <p:spPr>
          <a:xfrm>
            <a:off x="7239000" y="4343400"/>
            <a:ext cx="1905000" cy="18288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 Book list</a:t>
            </a:r>
          </a:p>
          <a:p>
            <a:pPr algn="ctr"/>
            <a:r>
              <a:rPr lang="en-US" dirty="0"/>
              <a:t>Add new book</a:t>
            </a:r>
          </a:p>
          <a:p>
            <a:pPr algn="ctr"/>
            <a:r>
              <a:rPr lang="en-US" dirty="0"/>
              <a:t>Edit</a:t>
            </a:r>
          </a:p>
          <a:p>
            <a:pPr algn="ctr"/>
            <a:r>
              <a:rPr lang="en-US" dirty="0"/>
              <a:t>Delete </a:t>
            </a:r>
          </a:p>
        </p:txBody>
      </p:sp>
      <p:sp>
        <p:nvSpPr>
          <p:cNvPr id="9" name="Rectangle 8"/>
          <p:cNvSpPr/>
          <p:nvPr/>
        </p:nvSpPr>
        <p:spPr>
          <a:xfrm>
            <a:off x="4648200" y="4495800"/>
            <a:ext cx="1828800" cy="22098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ea typeface="Calibri"/>
              <a:cs typeface="Times New Roman"/>
            </a:endParaRPr>
          </a:p>
          <a:p>
            <a:pPr algn="ctr"/>
            <a:r>
              <a:rPr lang="en-US" dirty="0">
                <a:latin typeface="Calibri"/>
                <a:ea typeface="Calibri"/>
                <a:cs typeface="Times New Roman"/>
              </a:rPr>
              <a:t> Id </a:t>
            </a:r>
          </a:p>
          <a:p>
            <a:pPr algn="ctr"/>
            <a:r>
              <a:rPr lang="en-US" dirty="0">
                <a:latin typeface="Calibri"/>
                <a:cs typeface="Times New Roman"/>
              </a:rPr>
              <a:t>Name</a:t>
            </a:r>
          </a:p>
          <a:p>
            <a:pPr algn="ctr"/>
            <a:r>
              <a:rPr lang="en-US" dirty="0">
                <a:latin typeface="Calibri"/>
                <a:cs typeface="Times New Roman"/>
              </a:rPr>
              <a:t>Author</a:t>
            </a:r>
          </a:p>
          <a:p>
            <a:pPr algn="ctr"/>
            <a:r>
              <a:rPr lang="en-US" dirty="0">
                <a:latin typeface="Calibri"/>
                <a:cs typeface="Times New Roman"/>
              </a:rPr>
              <a:t>Price</a:t>
            </a:r>
          </a:p>
          <a:p>
            <a:pPr algn="ctr"/>
            <a:r>
              <a:rPr lang="en-US" dirty="0">
                <a:latin typeface="Calibri"/>
                <a:cs typeface="Times New Roman"/>
              </a:rPr>
              <a:t>Category</a:t>
            </a:r>
            <a:endParaRPr lang="en-US" dirty="0"/>
          </a:p>
        </p:txBody>
      </p:sp>
      <p:sp>
        <p:nvSpPr>
          <p:cNvPr id="10" name="Rectangle 9"/>
          <p:cNvSpPr/>
          <p:nvPr/>
        </p:nvSpPr>
        <p:spPr>
          <a:xfrm>
            <a:off x="2590800" y="3615398"/>
            <a:ext cx="1676400" cy="2328203"/>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endParaRPr lang="en-US" dirty="0"/>
          </a:p>
          <a:p>
            <a:pPr algn="ctr"/>
            <a:endParaRPr lang="en-US" dirty="0"/>
          </a:p>
          <a:p>
            <a:pPr algn="ctr"/>
            <a:endParaRPr lang="en-US" dirty="0"/>
          </a:p>
          <a:p>
            <a:pPr algn="ctr"/>
            <a:r>
              <a:rPr lang="en-US" dirty="0"/>
              <a:t>Id</a:t>
            </a:r>
          </a:p>
          <a:p>
            <a:pPr algn="ctr"/>
            <a:r>
              <a:rPr lang="en-US" dirty="0" err="1"/>
              <a:t>Bookname</a:t>
            </a:r>
            <a:endParaRPr lang="en-US" dirty="0"/>
          </a:p>
          <a:p>
            <a:pPr algn="ctr"/>
            <a:r>
              <a:rPr lang="en-US" dirty="0"/>
              <a:t>name</a:t>
            </a:r>
          </a:p>
          <a:p>
            <a:pPr algn="ctr"/>
            <a:r>
              <a:rPr lang="en-US" dirty="0"/>
              <a:t>Review</a:t>
            </a:r>
          </a:p>
          <a:p>
            <a:pPr algn="ctr"/>
            <a:r>
              <a:rPr lang="en-US" dirty="0"/>
              <a:t>Rating</a:t>
            </a:r>
          </a:p>
          <a:p>
            <a:pPr algn="ctr"/>
            <a:endParaRPr lang="en-US" dirty="0"/>
          </a:p>
          <a:p>
            <a:pPr algn="ctr"/>
            <a:endParaRPr lang="en-US" dirty="0"/>
          </a:p>
        </p:txBody>
      </p:sp>
      <p:sp>
        <p:nvSpPr>
          <p:cNvPr id="11" name="Rectangle 10"/>
          <p:cNvSpPr/>
          <p:nvPr/>
        </p:nvSpPr>
        <p:spPr>
          <a:xfrm>
            <a:off x="7162800" y="1676400"/>
            <a:ext cx="12192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Admin dashboard</a:t>
            </a:r>
          </a:p>
        </p:txBody>
      </p:sp>
      <p:sp>
        <p:nvSpPr>
          <p:cNvPr id="12" name="Rectangle 11"/>
          <p:cNvSpPr/>
          <p:nvPr/>
        </p:nvSpPr>
        <p:spPr>
          <a:xfrm>
            <a:off x="7315200" y="4495800"/>
            <a:ext cx="17526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View Book List</a:t>
            </a:r>
          </a:p>
        </p:txBody>
      </p:sp>
      <p:sp>
        <p:nvSpPr>
          <p:cNvPr id="13" name="Rectangle 12"/>
          <p:cNvSpPr/>
          <p:nvPr/>
        </p:nvSpPr>
        <p:spPr>
          <a:xfrm>
            <a:off x="4724400" y="4572000"/>
            <a:ext cx="16764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Add New Book</a:t>
            </a:r>
          </a:p>
        </p:txBody>
      </p:sp>
      <p:sp>
        <p:nvSpPr>
          <p:cNvPr id="15" name="Rectangle 14"/>
          <p:cNvSpPr/>
          <p:nvPr/>
        </p:nvSpPr>
        <p:spPr>
          <a:xfrm>
            <a:off x="2667000" y="3657600"/>
            <a:ext cx="15240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View review list</a:t>
            </a:r>
          </a:p>
        </p:txBody>
      </p:sp>
      <p:sp>
        <p:nvSpPr>
          <p:cNvPr id="16" name="Rectangle 15"/>
          <p:cNvSpPr/>
          <p:nvPr/>
        </p:nvSpPr>
        <p:spPr>
          <a:xfrm>
            <a:off x="2743200" y="2286000"/>
            <a:ext cx="1371600" cy="533400"/>
          </a:xfrm>
          <a:prstGeom prst="rect">
            <a:avLst/>
          </a:prstGeom>
          <a:solidFill>
            <a:srgbClr val="6144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95600" y="2362200"/>
            <a:ext cx="10668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logout</a:t>
            </a:r>
          </a:p>
        </p:txBody>
      </p:sp>
      <p:cxnSp>
        <p:nvCxnSpPr>
          <p:cNvPr id="21" name="Elbow Connector 20"/>
          <p:cNvCxnSpPr>
            <a:stCxn id="5" idx="3"/>
            <a:endCxn id="7" idx="1"/>
          </p:cNvCxnSpPr>
          <p:nvPr/>
        </p:nvCxnSpPr>
        <p:spPr>
          <a:xfrm>
            <a:off x="6019800" y="2209800"/>
            <a:ext cx="914400" cy="3048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3" name="Elbow Connector 22"/>
          <p:cNvCxnSpPr>
            <a:stCxn id="7" idx="2"/>
            <a:endCxn id="8" idx="0"/>
          </p:cNvCxnSpPr>
          <p:nvPr/>
        </p:nvCxnSpPr>
        <p:spPr>
          <a:xfrm rot="16200000" flipH="1">
            <a:off x="7505700" y="3657600"/>
            <a:ext cx="914400" cy="4572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5" name="Elbow Connector 24"/>
          <p:cNvCxnSpPr>
            <a:stCxn id="8" idx="1"/>
            <a:endCxn id="9" idx="3"/>
          </p:cNvCxnSpPr>
          <p:nvPr/>
        </p:nvCxnSpPr>
        <p:spPr>
          <a:xfrm rot="10800000" flipV="1">
            <a:off x="6477000" y="5257800"/>
            <a:ext cx="762000" cy="3429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0" idx="0"/>
            <a:endCxn id="16" idx="2"/>
          </p:cNvCxnSpPr>
          <p:nvPr/>
        </p:nvCxnSpPr>
        <p:spPr>
          <a:xfrm flipV="1">
            <a:off x="3429000" y="2819401"/>
            <a:ext cx="0" cy="7959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hape 34"/>
          <p:cNvCxnSpPr>
            <a:stCxn id="16" idx="0"/>
            <a:endCxn id="5" idx="1"/>
          </p:cNvCxnSpPr>
          <p:nvPr/>
        </p:nvCxnSpPr>
        <p:spPr>
          <a:xfrm rot="5400000" flipH="1" flipV="1">
            <a:off x="4076700" y="1562100"/>
            <a:ext cx="76200" cy="1371600"/>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p:nvPr/>
        </p:nvCxnSpPr>
        <p:spPr>
          <a:xfrm flipH="1">
            <a:off x="4267200" y="51816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727998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439</TotalTime>
  <Words>870</Words>
  <Application>Microsoft Office PowerPoint</Application>
  <PresentationFormat>Custom</PresentationFormat>
  <Paragraphs>190</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Parallax</vt:lpstr>
      <vt:lpstr>Online book Review System</vt:lpstr>
      <vt:lpstr>Done BY</vt:lpstr>
      <vt:lpstr>Project Objective </vt:lpstr>
      <vt:lpstr>Background of the project</vt:lpstr>
      <vt:lpstr>Technologies used</vt:lpstr>
      <vt:lpstr>Angular:</vt:lpstr>
      <vt:lpstr>HTML &amp; CSS:</vt:lpstr>
      <vt:lpstr> The system comprises of 2 major modules with their sub-modules as   follows: </vt:lpstr>
      <vt:lpstr>E-R Diagram For Admin</vt:lpstr>
      <vt:lpstr>Slide 10</vt:lpstr>
      <vt:lpstr>E-R Diagram For User</vt:lpstr>
      <vt:lpstr>Homepage</vt:lpstr>
      <vt:lpstr>Admin Login</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Conclusion :</vt:lpstr>
      <vt:lpstr>Future Scope :</vt:lpstr>
      <vt:lpstr>Slide 55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book Review System</dc:title>
  <dc:creator>Mohan Sai</dc:creator>
  <cp:lastModifiedBy>hp</cp:lastModifiedBy>
  <cp:revision>74</cp:revision>
  <dcterms:created xsi:type="dcterms:W3CDTF">2023-08-08T08:03:11Z</dcterms:created>
  <dcterms:modified xsi:type="dcterms:W3CDTF">2023-08-17T08:45:14Z</dcterms:modified>
</cp:coreProperties>
</file>